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78" r:id="rId2"/>
    <p:sldId id="873" r:id="rId3"/>
    <p:sldId id="856" r:id="rId4"/>
    <p:sldId id="843" r:id="rId5"/>
    <p:sldId id="858" r:id="rId6"/>
    <p:sldId id="859" r:id="rId7"/>
    <p:sldId id="862" r:id="rId8"/>
    <p:sldId id="874" r:id="rId9"/>
    <p:sldId id="861" r:id="rId10"/>
    <p:sldId id="875" r:id="rId11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194" userDrawn="1">
          <p15:clr>
            <a:srgbClr val="A4A3A4"/>
          </p15:clr>
        </p15:guide>
        <p15:guide id="4" orient="horz" pos="317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33" userDrawn="1">
          <p15:clr>
            <a:srgbClr val="A4A3A4"/>
          </p15:clr>
        </p15:guide>
        <p15:guide id="7" pos="521" userDrawn="1">
          <p15:clr>
            <a:srgbClr val="A4A3A4"/>
          </p15:clr>
        </p15:guide>
        <p15:guide id="8" pos="5443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1" orient="horz" pos="3969" userDrawn="1">
          <p15:clr>
            <a:srgbClr val="A4A3A4"/>
          </p15:clr>
        </p15:guide>
        <p15:guide id="12" orient="horz" pos="3062" userDrawn="1">
          <p15:clr>
            <a:srgbClr val="A4A3A4"/>
          </p15:clr>
        </p15:guide>
        <p15:guide id="13" pos="44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рмонова Татьяна Юрьевна" initials="ЯТЮ" lastIdx="5" clrIdx="0">
    <p:extLst>
      <p:ext uri="{19B8F6BF-5375-455C-9EA6-DF929625EA0E}">
        <p15:presenceInfo xmlns:p15="http://schemas.microsoft.com/office/powerpoint/2012/main" xmlns="" userId="S-1-5-21-2509222527-3473664192-1900209780-6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F4E79"/>
    <a:srgbClr val="BED1EA"/>
    <a:srgbClr val="D2DEEF"/>
    <a:srgbClr val="E7EEF7"/>
    <a:srgbClr val="B0C8E6"/>
    <a:srgbClr val="9DBCE1"/>
    <a:srgbClr val="88B0DC"/>
    <a:srgbClr val="6CA2D7"/>
    <a:srgbClr val="589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>
        <p:scale>
          <a:sx n="97" d="100"/>
          <a:sy n="97" d="100"/>
        </p:scale>
        <p:origin x="-396" y="-54"/>
      </p:cViewPr>
      <p:guideLst>
        <p:guide orient="horz" pos="703"/>
        <p:guide orient="horz" pos="5194"/>
        <p:guide orient="horz" pos="317"/>
        <p:guide orient="horz" pos="23"/>
        <p:guide orient="horz" pos="5239"/>
        <p:guide orient="horz" pos="3969"/>
        <p:guide orient="horz" pos="3062"/>
        <p:guide pos="226"/>
        <p:guide pos="7733"/>
        <p:guide pos="521"/>
        <p:guide pos="5443"/>
        <p:guide pos="44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00598553229627"/>
          <c:y val="0.36148890479599138"/>
          <c:w val="0.25730442993406311"/>
          <c:h val="0.37426098899500088"/>
        </c:manualLayout>
      </c:layout>
      <c:pieChart>
        <c:varyColors val="1"/>
        <c:ser>
          <c:idx val="0"/>
          <c:order val="0"/>
          <c:tx>
            <c:strRef>
              <c:f>презентация!$E$2</c:f>
              <c:strCache>
                <c:ptCount val="1"/>
                <c:pt idx="0">
                  <c:v>Объем гарантийной поддержки, млн рублей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60-4A8B-B60A-365399DE913C}"/>
              </c:ext>
            </c:extLst>
          </c:dPt>
          <c:dPt>
            <c:idx val="1"/>
            <c:bubble3D val="0"/>
            <c:spPr>
              <a:solidFill>
                <a:schemeClr val="accent1">
                  <a:shade val="5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60-4A8B-B60A-365399DE913C}"/>
              </c:ext>
            </c:extLst>
          </c:dPt>
          <c:dPt>
            <c:idx val="2"/>
            <c:bubble3D val="0"/>
            <c:spPr>
              <a:solidFill>
                <a:schemeClr val="accent1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60-4A8B-B60A-365399DE913C}"/>
              </c:ext>
            </c:extLst>
          </c:dPt>
          <c:dPt>
            <c:idx val="3"/>
            <c:bubble3D val="0"/>
            <c:spPr>
              <a:solidFill>
                <a:schemeClr val="accent1">
                  <a:shade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60-4A8B-B60A-365399DE913C}"/>
              </c:ext>
            </c:extLst>
          </c:dPt>
          <c:dPt>
            <c:idx val="4"/>
            <c:bubble3D val="0"/>
            <c:spPr>
              <a:solidFill>
                <a:schemeClr val="accent1">
                  <a:shade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60-4A8B-B60A-365399DE913C}"/>
              </c:ext>
            </c:extLst>
          </c:dPt>
          <c:dPt>
            <c:idx val="5"/>
            <c:bubble3D val="0"/>
            <c:spPr>
              <a:solidFill>
                <a:schemeClr val="accent1">
                  <a:shade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60-4A8B-B60A-365399DE913C}"/>
              </c:ext>
            </c:extLst>
          </c:dPt>
          <c:dPt>
            <c:idx val="6"/>
            <c:bubble3D val="0"/>
            <c:spPr>
              <a:solidFill>
                <a:schemeClr val="accent1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60-4A8B-B60A-365399DE913C}"/>
              </c:ext>
            </c:extLst>
          </c:dPt>
          <c:dPt>
            <c:idx val="7"/>
            <c:bubble3D val="0"/>
            <c:spPr>
              <a:solidFill>
                <a:schemeClr val="accent1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60-4A8B-B60A-365399DE913C}"/>
              </c:ext>
            </c:extLst>
          </c:dPt>
          <c:dPt>
            <c:idx val="8"/>
            <c:bubble3D val="0"/>
            <c:spPr>
              <a:solidFill>
                <a:schemeClr val="accent1">
                  <a:tint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60-4A8B-B60A-365399DE913C}"/>
              </c:ext>
            </c:extLst>
          </c:dPt>
          <c:dPt>
            <c:idx val="9"/>
            <c:bubble3D val="0"/>
            <c:spPr>
              <a:solidFill>
                <a:schemeClr val="accent1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A60-4A8B-B60A-365399DE913C}"/>
              </c:ext>
            </c:extLst>
          </c:dPt>
          <c:dPt>
            <c:idx val="10"/>
            <c:bubble3D val="0"/>
            <c:spPr>
              <a:solidFill>
                <a:schemeClr val="accent1">
                  <a:tint val="5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A60-4A8B-B60A-365399DE913C}"/>
              </c:ext>
            </c:extLst>
          </c:dPt>
          <c:dPt>
            <c:idx val="11"/>
            <c:bubble3D val="0"/>
            <c:spPr>
              <a:solidFill>
                <a:schemeClr val="accent1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A60-4A8B-B60A-365399DE913C}"/>
              </c:ext>
            </c:extLst>
          </c:dPt>
          <c:dPt>
            <c:idx val="12"/>
            <c:bubble3D val="0"/>
            <c:spPr>
              <a:solidFill>
                <a:schemeClr val="accent1">
                  <a:tint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A60-4A8B-B60A-365399DE913C}"/>
              </c:ext>
            </c:extLst>
          </c:dPt>
          <c:dPt>
            <c:idx val="13"/>
            <c:bubble3D val="0"/>
            <c:spPr>
              <a:solidFill>
                <a:schemeClr val="accent1">
                  <a:tint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A60-4A8B-B60A-365399DE913C}"/>
              </c:ext>
            </c:extLst>
          </c:dPt>
          <c:dPt>
            <c:idx val="1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A60-4A8B-B60A-365399DE913C}"/>
              </c:ext>
            </c:extLst>
          </c:dPt>
          <c:dPt>
            <c:idx val="15"/>
            <c:bubble3D val="0"/>
            <c:spPr>
              <a:solidFill>
                <a:schemeClr val="accent1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A60-4A8B-B60A-365399DE913C}"/>
              </c:ext>
            </c:extLst>
          </c:dPt>
          <c:dPt>
            <c:idx val="16"/>
            <c:bubble3D val="0"/>
            <c:spPr>
              <a:solidFill>
                <a:schemeClr val="accent1">
                  <a:tint val="3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9A60-4A8B-B60A-365399DE913C}"/>
              </c:ext>
            </c:extLst>
          </c:dPt>
          <c:dLbls>
            <c:dLbl>
              <c:idx val="0"/>
              <c:layout>
                <c:manualLayout>
                  <c:x val="0.14319769861084439"/>
                  <c:y val="0.11786499525696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45333205300554"/>
                      <c:h val="0.12260882990649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60-4A8B-B60A-365399DE913C}"/>
                </c:ext>
              </c:extLst>
            </c:dLbl>
            <c:dLbl>
              <c:idx val="1"/>
              <c:layout>
                <c:manualLayout>
                  <c:x val="0.16312447986684575"/>
                  <c:y val="-1.17226810063376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22256897765828"/>
                      <c:h val="8.5149245479570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60-4A8B-B60A-365399DE913C}"/>
                </c:ext>
              </c:extLst>
            </c:dLbl>
            <c:dLbl>
              <c:idx val="2"/>
              <c:layout>
                <c:manualLayout>
                  <c:x val="0.18805726265924061"/>
                  <c:y val="-1.63779527559055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38517060367454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60-4A8B-B60A-365399DE913C}"/>
                </c:ext>
              </c:extLst>
            </c:dLbl>
            <c:dLbl>
              <c:idx val="3"/>
              <c:layout>
                <c:manualLayout>
                  <c:x val="0.18395077139747776"/>
                  <c:y val="-1.96053098684183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30487804878048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60-4A8B-B60A-365399DE913C}"/>
                </c:ext>
              </c:extLst>
            </c:dLbl>
            <c:dLbl>
              <c:idx val="4"/>
              <c:layout>
                <c:manualLayout>
                  <c:x val="0.15929710005761474"/>
                  <c:y val="2.63151584987573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920731707317073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60-4A8B-B60A-365399DE913C}"/>
                </c:ext>
              </c:extLst>
            </c:dLbl>
            <c:dLbl>
              <c:idx val="5"/>
              <c:layout>
                <c:manualLayout>
                  <c:x val="2.9159864925420834E-2"/>
                  <c:y val="7.69430428735210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846536713398628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A60-4A8B-B60A-365399DE913C}"/>
                </c:ext>
              </c:extLst>
            </c:dLbl>
            <c:dLbl>
              <c:idx val="6"/>
              <c:layout>
                <c:manualLayout>
                  <c:x val="-4.2555614237244736E-2"/>
                  <c:y val="7.43847152143665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549788745918954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A60-4A8B-B60A-365399DE913C}"/>
                </c:ext>
              </c:extLst>
            </c:dLbl>
            <c:dLbl>
              <c:idx val="7"/>
              <c:layout>
                <c:manualLayout>
                  <c:x val="-8.6434447218487948E-2"/>
                  <c:y val="2.42033160489085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A60-4A8B-B60A-365399DE913C}"/>
                </c:ext>
              </c:extLst>
            </c:dLbl>
            <c:dLbl>
              <c:idx val="8"/>
              <c:layout>
                <c:manualLayout>
                  <c:x val="-0.11037753664938224"/>
                  <c:y val="4.77182813345671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678861788617886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A60-4A8B-B60A-365399DE913C}"/>
                </c:ext>
              </c:extLst>
            </c:dLbl>
            <c:dLbl>
              <c:idx val="9"/>
              <c:layout>
                <c:manualLayout>
                  <c:x val="-0.13106187183919082"/>
                  <c:y val="4.84871763535101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A60-4A8B-B60A-365399DE913C}"/>
                </c:ext>
              </c:extLst>
            </c:dLbl>
            <c:dLbl>
              <c:idx val="10"/>
              <c:layout>
                <c:manualLayout>
                  <c:x val="-0.15848881313616286"/>
                  <c:y val="1.50133561464462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934959349593493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9A60-4A8B-B60A-365399DE913C}"/>
                </c:ext>
              </c:extLst>
            </c:dLbl>
            <c:dLbl>
              <c:idx val="11"/>
              <c:layout>
                <c:manualLayout>
                  <c:x val="-0.16226233915882465"/>
                  <c:y val="-5.09973171313674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770325203252035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9A60-4A8B-B60A-365399DE913C}"/>
                </c:ext>
              </c:extLst>
            </c:dLbl>
            <c:dLbl>
              <c:idx val="12"/>
              <c:layout>
                <c:manualLayout>
                  <c:x val="-0.15693153447282504"/>
                  <c:y val="-2.44593816016900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189024390243901"/>
                      <c:h val="7.9733924611973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9A60-4A8B-B60A-365399DE913C}"/>
                </c:ext>
              </c:extLst>
            </c:dLbl>
            <c:dLbl>
              <c:idx val="13"/>
              <c:layout>
                <c:manualLayout>
                  <c:x val="-0.1308227706292811"/>
                  <c:y val="-2.59194208262769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21341463414634"/>
                      <c:h val="7.3821138211382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9A60-4A8B-B60A-365399DE913C}"/>
                </c:ext>
              </c:extLst>
            </c:dLbl>
            <c:dLbl>
              <c:idx val="14"/>
              <c:layout>
                <c:manualLayout>
                  <c:x val="4.0237340759234366E-2"/>
                  <c:y val="-1.6987854345257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9A60-4A8B-B60A-365399DE913C}"/>
                </c:ext>
              </c:extLst>
            </c:dLbl>
            <c:dLbl>
              <c:idx val="15"/>
              <c:layout>
                <c:manualLayout>
                  <c:x val="0.15853658536585366"/>
                  <c:y val="-2.0741309775302476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98780487804878"/>
                      <c:h val="8.2779009608277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9A60-4A8B-B60A-365399DE913C}"/>
                </c:ext>
              </c:extLst>
            </c:dLbl>
            <c:dLbl>
              <c:idx val="16"/>
              <c:layout>
                <c:manualLayout>
                  <c:x val="0.33794347352922349"/>
                  <c:y val="4.05700950352381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9A60-4A8B-B60A-365399DE9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презентация!$H$3:$H$19</c:f>
              <c:strCache>
                <c:ptCount val="17"/>
                <c:pt idx="0">
                  <c:v> Москва и Московская обл., 1450 млн рублей </c:v>
                </c:pt>
                <c:pt idx="1">
                  <c:v> Орловская обл., 631 млн рублей </c:v>
                </c:pt>
                <c:pt idx="2">
                  <c:v> Тамбовская обл., 375 млн рублей </c:v>
                </c:pt>
                <c:pt idx="3">
                  <c:v> Белгородская обл., 375 млн рублей </c:v>
                </c:pt>
                <c:pt idx="4">
                  <c:v> Тверская обл., 330 млн рублей </c:v>
                </c:pt>
                <c:pt idx="5">
                  <c:v> Калужская обл., 297 млн рублей </c:v>
                </c:pt>
                <c:pt idx="6">
                  <c:v> Липецкая обл., 227 млн рублей </c:v>
                </c:pt>
                <c:pt idx="7">
                  <c:v> Ленинградская обл., 792 млн рублей </c:v>
                </c:pt>
                <c:pt idx="8">
                  <c:v> Самарская обл., 395 млн рублей </c:v>
                </c:pt>
                <c:pt idx="9">
                  <c:v> Нижегородская обл., 295 млн рублей </c:v>
                </c:pt>
                <c:pt idx="10">
                  <c:v> Кировская обл., 47 млн рублей </c:v>
                </c:pt>
                <c:pt idx="11">
                  <c:v> Пермский край, 50 млн рублей </c:v>
                </c:pt>
                <c:pt idx="12">
                  <c:v> Приморский край, 874 млн рублей </c:v>
                </c:pt>
                <c:pt idx="13">
                  <c:v> Хабаровский край, 104 млн рублей </c:v>
                </c:pt>
                <c:pt idx="14">
                  <c:v> Краснодарский край, 499 млн рублей </c:v>
                </c:pt>
                <c:pt idx="15">
                  <c:v> Свердловская обл., 50 млн рублей </c:v>
                </c:pt>
                <c:pt idx="16">
                  <c:v> Новосибирская обл., 28 млн рублей </c:v>
                </c:pt>
              </c:strCache>
            </c:strRef>
          </c:cat>
          <c:val>
            <c:numRef>
              <c:f>презентация!$E$3:$E$19</c:f>
              <c:numCache>
                <c:formatCode>_-* #\ ##0_р_._-;\-* #\ ##0_р_._-;_-* "-"??_р_._-;_-@_-</c:formatCode>
                <c:ptCount val="17"/>
                <c:pt idx="0">
                  <c:v>1449.9265</c:v>
                </c:pt>
                <c:pt idx="1">
                  <c:v>630.70000000000005</c:v>
                </c:pt>
                <c:pt idx="2">
                  <c:v>375</c:v>
                </c:pt>
                <c:pt idx="3">
                  <c:v>375</c:v>
                </c:pt>
                <c:pt idx="4">
                  <c:v>330</c:v>
                </c:pt>
                <c:pt idx="5">
                  <c:v>297</c:v>
                </c:pt>
                <c:pt idx="6">
                  <c:v>227</c:v>
                </c:pt>
                <c:pt idx="7">
                  <c:v>792</c:v>
                </c:pt>
                <c:pt idx="8">
                  <c:v>395.10399999999993</c:v>
                </c:pt>
                <c:pt idx="9">
                  <c:v>295</c:v>
                </c:pt>
                <c:pt idx="10">
                  <c:v>47.073999999999998</c:v>
                </c:pt>
                <c:pt idx="11">
                  <c:v>49.95</c:v>
                </c:pt>
                <c:pt idx="12">
                  <c:v>873.8</c:v>
                </c:pt>
                <c:pt idx="13">
                  <c:v>103.67</c:v>
                </c:pt>
                <c:pt idx="14">
                  <c:v>499</c:v>
                </c:pt>
                <c:pt idx="15">
                  <c:v>49.95</c:v>
                </c:pt>
                <c:pt idx="16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9A60-4A8B-B60A-365399DE9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4E79"/>
          </a:solidFill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46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4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97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67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17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8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32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95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91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3" r:id="rId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pashkovskiy@corpmsp.ru" TargetMode="External"/><Relationship Id="rId5" Type="http://schemas.openxmlformats.org/officeDocument/2006/relationships/hyperlink" Target="mailto:avaraksina@corpmsp.ru" TargetMode="External"/><Relationship Id="rId4" Type="http://schemas.openxmlformats.org/officeDocument/2006/relationships/hyperlink" Target="mailto:amarulev@corpmsp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rpmsp.ru/informatsionno-marketingovaya-podderzhka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corpmsp.ru/obespechenie-dostupa-k-goszakupka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corpmsp.ru/finansovaya-podderzhka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orpmsp.ru/pravovaya-podderzhka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orpmsp.ru/imushchestvennaya-podderzhk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msp.ru/bankam/trebovani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83557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малого и среднего предпринимательства,</a:t>
            </a:r>
          </a:p>
          <a:p>
            <a:pPr algn="ctr"/>
            <a:r>
              <a:rPr lang="ru-RU" sz="36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реализующих стартап-проекты</a:t>
            </a:r>
            <a:endParaRPr lang="ru-RU" sz="36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6624713" cy="30136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68864" y="7786404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rial Narrow" panose="020B0606020202030204" pitchFamily="34" charset="0"/>
              </a:rPr>
              <a:t>Москва, </a:t>
            </a:r>
            <a:r>
              <a:rPr lang="ru-RU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2019 </a:t>
            </a:r>
            <a:endParaRPr lang="ru-RU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89412" y="36513"/>
            <a:ext cx="9586725" cy="1086667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Контакты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76" y="5457053"/>
            <a:ext cx="11841162" cy="311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defTabSz="914400">
              <a:defRPr/>
            </a:pPr>
            <a:endParaRPr lang="ru-RU" sz="240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ru-RU" sz="24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defTabSz="914400">
              <a:defRPr/>
            </a:pPr>
            <a:r>
              <a:rPr lang="en-US" sz="24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4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, </a:t>
            </a:r>
            <a:r>
              <a:rPr lang="en-US" sz="2400" u="sng" dirty="0">
                <a:solidFill>
                  <a:srgbClr val="1F4E79"/>
                </a:solidFill>
                <a:hlinkClick r:id="rId2"/>
              </a:rPr>
              <a:t>info</a:t>
            </a:r>
            <a:r>
              <a:rPr lang="ru-RU" sz="2400" u="sng" dirty="0">
                <a:solidFill>
                  <a:srgbClr val="1F4E79"/>
                </a:solidFill>
                <a:hlinkClick r:id="rId2"/>
              </a:rPr>
              <a:t>@</a:t>
            </a:r>
            <a:r>
              <a:rPr lang="en-US" sz="2400" u="sng" dirty="0" err="1">
                <a:solidFill>
                  <a:srgbClr val="1F4E79"/>
                </a:solidFill>
                <a:hlinkClick r:id="rId2"/>
              </a:rPr>
              <a:t>corpmsp</a:t>
            </a:r>
            <a:r>
              <a:rPr lang="ru-RU" sz="2400" u="sng" dirty="0">
                <a:solidFill>
                  <a:srgbClr val="1F4E79"/>
                </a:solidFill>
                <a:hlinkClick r:id="rId2"/>
              </a:rPr>
              <a:t>.</a:t>
            </a:r>
            <a:r>
              <a:rPr lang="en-US" sz="2400" u="sng" dirty="0" err="1">
                <a:solidFill>
                  <a:srgbClr val="1F4E79"/>
                </a:solidFill>
                <a:hlinkClick r:id="rId2"/>
              </a:rPr>
              <a:t>ru</a:t>
            </a:r>
            <a:r>
              <a:rPr lang="ru-RU" sz="2400" dirty="0">
                <a:solidFill>
                  <a:srgbClr val="1F4E79"/>
                </a:solidFill>
              </a:rPr>
              <a:t>.</a:t>
            </a:r>
            <a:endParaRPr lang="en-GB" sz="24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6406713" y="1492009"/>
            <a:ext cx="4350124" cy="2119455"/>
          </a:xfrm>
          <a:custGeom>
            <a:avLst/>
            <a:gdLst/>
            <a:ahLst/>
            <a:cxnLst/>
            <a:rect l="l" t="t" r="r" b="b"/>
            <a:pathLst>
              <a:path w="4604385" h="2368550">
                <a:moveTo>
                  <a:pt x="0" y="2368295"/>
                </a:moveTo>
                <a:lnTo>
                  <a:pt x="4604004" y="2368295"/>
                </a:lnTo>
                <a:lnTo>
                  <a:pt x="4604004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317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6550596" y="1591272"/>
            <a:ext cx="1801189" cy="776336"/>
          </a:xfrm>
          <a:prstGeom prst="rect">
            <a:avLst/>
          </a:prstGeom>
          <a:blipFill>
            <a:blip r:embed="rId3" cstate="print"/>
            <a:srcRect/>
            <a:stretch>
              <a:fillRect l="-9232" t="-1523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657456" y="2423087"/>
            <a:ext cx="17373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2415">
              <a:lnSpc>
                <a:spcPct val="100000"/>
              </a:lnSpc>
            </a:pPr>
            <a:r>
              <a:rPr lang="ru-RU" sz="1600" b="1" spc="10" dirty="0" smtClean="0">
                <a:solidFill>
                  <a:srgbClr val="1F4E79"/>
                </a:solidFill>
                <a:latin typeface="Arial"/>
                <a:cs typeface="Arial"/>
              </a:rPr>
              <a:t>Марулев Андрей Васильевич</a:t>
            </a:r>
            <a:endParaRPr sz="16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8321922" y="2509755"/>
            <a:ext cx="21620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+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7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95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698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98 00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. </a:t>
            </a:r>
            <a:r>
              <a:rPr lang="ru-RU" sz="1400" dirty="0" smtClean="0">
                <a:solidFill>
                  <a:srgbClr val="1F4E79"/>
                </a:solidFill>
                <a:latin typeface="Arial"/>
                <a:cs typeface="Arial"/>
              </a:rPr>
              <a:t>212</a:t>
            </a:r>
            <a:endParaRPr sz="14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8332680" y="2907539"/>
            <a:ext cx="216204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lang="en-US" sz="1400" spc="-15" dirty="0" smtClean="0">
                <a:latin typeface="Arial"/>
                <a:cs typeface="Arial"/>
                <a:hlinkClick r:id="rId4"/>
              </a:rPr>
              <a:t>amarulev</a:t>
            </a:r>
            <a:r>
              <a:rPr sz="1400" dirty="0" smtClean="0">
                <a:latin typeface="Arial"/>
                <a:cs typeface="Arial"/>
                <a:hlinkClick r:id="rId4"/>
              </a:rPr>
              <a:t>@co</a:t>
            </a:r>
            <a:r>
              <a:rPr sz="1400" spc="-5" dirty="0" smtClean="0">
                <a:latin typeface="Arial"/>
                <a:cs typeface="Arial"/>
                <a:hlinkClick r:id="rId4"/>
              </a:rPr>
              <a:t>r</a:t>
            </a:r>
            <a:r>
              <a:rPr sz="1400" spc="-10" dirty="0" smtClean="0">
                <a:latin typeface="Arial"/>
                <a:cs typeface="Arial"/>
                <a:hlinkClick r:id="rId4"/>
              </a:rPr>
              <a:t>p</a:t>
            </a:r>
            <a:r>
              <a:rPr sz="1400" dirty="0" smtClean="0">
                <a:latin typeface="Arial"/>
                <a:cs typeface="Arial"/>
                <a:hlinkClick r:id="rId4"/>
              </a:rPr>
              <a:t>ms</a:t>
            </a:r>
            <a:r>
              <a:rPr sz="1400" spc="-10" dirty="0" smtClean="0">
                <a:latin typeface="Arial"/>
                <a:cs typeface="Arial"/>
                <a:hlinkClick r:id="rId4"/>
              </a:rPr>
              <a:t>p</a:t>
            </a:r>
            <a:r>
              <a:rPr sz="1400" dirty="0" smtClean="0">
                <a:latin typeface="Arial"/>
                <a:cs typeface="Arial"/>
                <a:hlinkClick r:id="rId4"/>
              </a:rPr>
              <a:t>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406713" y="3786495"/>
            <a:ext cx="4350124" cy="2119455"/>
          </a:xfrm>
          <a:custGeom>
            <a:avLst/>
            <a:gdLst/>
            <a:ahLst/>
            <a:cxnLst/>
            <a:rect l="l" t="t" r="r" b="b"/>
            <a:pathLst>
              <a:path w="4604384" h="2368550">
                <a:moveTo>
                  <a:pt x="0" y="2368295"/>
                </a:moveTo>
                <a:lnTo>
                  <a:pt x="4604004" y="2368295"/>
                </a:lnTo>
                <a:lnTo>
                  <a:pt x="4604004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317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6583675" y="3872757"/>
            <a:ext cx="1789620" cy="790233"/>
          </a:xfrm>
          <a:prstGeom prst="rect">
            <a:avLst/>
          </a:prstGeom>
          <a:blipFill>
            <a:blip r:embed="rId3" cstate="print"/>
            <a:srcRect/>
            <a:stretch>
              <a:fillRect l="-9937" t="-13206" r="-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6679222" y="4706269"/>
            <a:ext cx="17374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5" dirty="0" smtClean="0">
                <a:solidFill>
                  <a:srgbClr val="1F4E79"/>
                </a:solidFill>
                <a:latin typeface="Arial"/>
                <a:cs typeface="Arial"/>
              </a:rPr>
              <a:t>Вараксина Анжелика Викторовна</a:t>
            </a:r>
            <a:endParaRPr sz="16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8343815" y="4792938"/>
            <a:ext cx="2161668" cy="39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+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7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95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698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98 00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1F4E79"/>
                </a:solidFill>
                <a:latin typeface="Arial"/>
                <a:cs typeface="Arial"/>
              </a:rPr>
              <a:t>743</a:t>
            </a:r>
          </a:p>
          <a:p>
            <a:pPr>
              <a:lnSpc>
                <a:spcPts val="1430"/>
              </a:lnSpc>
            </a:pPr>
            <a:endParaRPr sz="14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8364341" y="5191223"/>
            <a:ext cx="21519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sz="1400" dirty="0" smtClean="0">
                <a:latin typeface="Arial"/>
                <a:cs typeface="Arial"/>
                <a:hlinkClick r:id="rId5"/>
              </a:rPr>
              <a:t>a</a:t>
            </a:r>
            <a:r>
              <a:rPr lang="en-US" sz="1400" dirty="0" smtClean="0">
                <a:latin typeface="Arial"/>
                <a:cs typeface="Arial"/>
                <a:hlinkClick r:id="rId5"/>
              </a:rPr>
              <a:t>varaksina</a:t>
            </a:r>
            <a:r>
              <a:rPr sz="1400" dirty="0" smtClean="0">
                <a:latin typeface="Arial"/>
                <a:cs typeface="Arial"/>
                <a:hlinkClick r:id="rId5"/>
              </a:rPr>
              <a:t>@c</a:t>
            </a:r>
            <a:r>
              <a:rPr sz="1400" spc="-10" dirty="0" smtClean="0">
                <a:latin typeface="Arial"/>
                <a:cs typeface="Arial"/>
                <a:hlinkClick r:id="rId5"/>
              </a:rPr>
              <a:t>o</a:t>
            </a:r>
            <a:r>
              <a:rPr sz="1400" dirty="0" smtClean="0">
                <a:latin typeface="Arial"/>
                <a:cs typeface="Arial"/>
                <a:hlinkClick r:id="rId5"/>
              </a:rPr>
              <a:t>rpms</a:t>
            </a:r>
            <a:r>
              <a:rPr sz="1400" spc="-10" dirty="0" smtClean="0">
                <a:latin typeface="Arial"/>
                <a:cs typeface="Arial"/>
                <a:hlinkClick r:id="rId5"/>
              </a:rPr>
              <a:t>p</a:t>
            </a:r>
            <a:r>
              <a:rPr sz="1400" dirty="0" smtClean="0">
                <a:latin typeface="Arial"/>
                <a:cs typeface="Arial"/>
                <a:hlinkClick r:id="rId5"/>
              </a:rPr>
              <a:t>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1857043" y="1492009"/>
            <a:ext cx="4350124" cy="2119455"/>
          </a:xfrm>
          <a:custGeom>
            <a:avLst/>
            <a:gdLst/>
            <a:ahLst/>
            <a:cxnLst/>
            <a:rect l="l" t="t" r="r" b="b"/>
            <a:pathLst>
              <a:path w="4604385" h="2368550">
                <a:moveTo>
                  <a:pt x="0" y="2368295"/>
                </a:moveTo>
                <a:lnTo>
                  <a:pt x="4604004" y="2368295"/>
                </a:lnTo>
                <a:lnTo>
                  <a:pt x="4604004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317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2000926" y="1538288"/>
            <a:ext cx="1801189" cy="776336"/>
          </a:xfrm>
          <a:prstGeom prst="rect">
            <a:avLst/>
          </a:prstGeom>
          <a:blipFill>
            <a:blip r:embed="rId3" cstate="print"/>
            <a:srcRect/>
            <a:stretch>
              <a:fillRect l="-9232" t="-1523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2107786" y="2423087"/>
            <a:ext cx="17373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2415">
              <a:lnSpc>
                <a:spcPct val="100000"/>
              </a:lnSpc>
            </a:pPr>
            <a:r>
              <a:rPr lang="ru-RU" sz="1600" b="1" spc="10" dirty="0" smtClean="0">
                <a:solidFill>
                  <a:srgbClr val="1F4E79"/>
                </a:solidFill>
                <a:latin typeface="Arial"/>
                <a:cs typeface="Arial"/>
              </a:rPr>
              <a:t>Левин Михаил Юрьевич</a:t>
            </a:r>
            <a:endParaRPr sz="16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3772252" y="2509755"/>
            <a:ext cx="21620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+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7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95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698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98 00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. </a:t>
            </a:r>
            <a:r>
              <a:rPr lang="en-US" sz="1400" dirty="0" smtClean="0">
                <a:solidFill>
                  <a:srgbClr val="1F4E79"/>
                </a:solidFill>
                <a:latin typeface="Arial"/>
                <a:cs typeface="Arial"/>
              </a:rPr>
              <a:t>414</a:t>
            </a:r>
            <a:endParaRPr sz="14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3783010" y="2907539"/>
            <a:ext cx="216204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lang="en-US" sz="1400" spc="-15" dirty="0" smtClean="0">
                <a:latin typeface="Arial"/>
                <a:cs typeface="Arial"/>
                <a:hlinkClick r:id="rId4"/>
              </a:rPr>
              <a:t>mlevin</a:t>
            </a:r>
            <a:r>
              <a:rPr sz="1400" dirty="0" smtClean="0">
                <a:latin typeface="Arial"/>
                <a:cs typeface="Arial"/>
                <a:hlinkClick r:id="rId4"/>
              </a:rPr>
              <a:t>@co</a:t>
            </a:r>
            <a:r>
              <a:rPr sz="1400" spc="-5" dirty="0" smtClean="0">
                <a:latin typeface="Arial"/>
                <a:cs typeface="Arial"/>
                <a:hlinkClick r:id="rId4"/>
              </a:rPr>
              <a:t>r</a:t>
            </a:r>
            <a:r>
              <a:rPr sz="1400" spc="-10" dirty="0" smtClean="0">
                <a:latin typeface="Arial"/>
                <a:cs typeface="Arial"/>
                <a:hlinkClick r:id="rId4"/>
              </a:rPr>
              <a:t>p</a:t>
            </a:r>
            <a:r>
              <a:rPr sz="1400" dirty="0" smtClean="0">
                <a:latin typeface="Arial"/>
                <a:cs typeface="Arial"/>
                <a:hlinkClick r:id="rId4"/>
              </a:rPr>
              <a:t>ms</a:t>
            </a:r>
            <a:r>
              <a:rPr sz="1400" spc="-10" dirty="0" smtClean="0">
                <a:latin typeface="Arial"/>
                <a:cs typeface="Arial"/>
                <a:hlinkClick r:id="rId4"/>
              </a:rPr>
              <a:t>p</a:t>
            </a:r>
            <a:r>
              <a:rPr sz="1400" dirty="0" smtClean="0">
                <a:latin typeface="Arial"/>
                <a:cs typeface="Arial"/>
                <a:hlinkClick r:id="rId4"/>
              </a:rPr>
              <a:t>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9"/>
          <p:cNvSpPr/>
          <p:nvPr/>
        </p:nvSpPr>
        <p:spPr>
          <a:xfrm>
            <a:off x="1857043" y="3786298"/>
            <a:ext cx="4350124" cy="2119455"/>
          </a:xfrm>
          <a:custGeom>
            <a:avLst/>
            <a:gdLst/>
            <a:ahLst/>
            <a:cxnLst/>
            <a:rect l="l" t="t" r="r" b="b"/>
            <a:pathLst>
              <a:path w="4604384" h="2368550">
                <a:moveTo>
                  <a:pt x="0" y="2368295"/>
                </a:moveTo>
                <a:lnTo>
                  <a:pt x="4604004" y="2368295"/>
                </a:lnTo>
                <a:lnTo>
                  <a:pt x="4604004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317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/>
          <p:nvPr/>
        </p:nvSpPr>
        <p:spPr>
          <a:xfrm>
            <a:off x="2034005" y="3872560"/>
            <a:ext cx="1789620" cy="790233"/>
          </a:xfrm>
          <a:prstGeom prst="rect">
            <a:avLst/>
          </a:prstGeom>
          <a:blipFill>
            <a:blip r:embed="rId3" cstate="print"/>
            <a:srcRect/>
            <a:stretch>
              <a:fillRect l="-9937" t="-13206" r="-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 txBox="1"/>
          <p:nvPr/>
        </p:nvSpPr>
        <p:spPr>
          <a:xfrm>
            <a:off x="2129552" y="4706072"/>
            <a:ext cx="17374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5" dirty="0" smtClean="0">
                <a:solidFill>
                  <a:srgbClr val="1F4E79"/>
                </a:solidFill>
                <a:latin typeface="Arial"/>
                <a:cs typeface="Arial"/>
              </a:rPr>
              <a:t>Пашковский Андрей Вячеславович</a:t>
            </a:r>
            <a:endParaRPr sz="16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3794145" y="4792741"/>
            <a:ext cx="2161668" cy="39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+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7 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95</a:t>
            </a:r>
            <a:r>
              <a:rPr sz="1400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698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98 00</a:t>
            </a:r>
            <a:r>
              <a:rPr sz="14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E79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1F4E79"/>
                </a:solidFill>
                <a:latin typeface="Arial"/>
                <a:cs typeface="Arial"/>
              </a:rPr>
              <a:t>741</a:t>
            </a:r>
          </a:p>
          <a:p>
            <a:pPr>
              <a:lnSpc>
                <a:spcPts val="1430"/>
              </a:lnSpc>
            </a:pPr>
            <a:endParaRPr sz="1400" dirty="0">
              <a:solidFill>
                <a:srgbClr val="1F4E79"/>
              </a:solidFill>
              <a:latin typeface="Arial"/>
              <a:cs typeface="Arial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3814671" y="5191026"/>
            <a:ext cx="21519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sz="1400" dirty="0" smtClean="0">
                <a:latin typeface="Arial"/>
                <a:cs typeface="Arial"/>
                <a:hlinkClick r:id="rId6"/>
              </a:rPr>
              <a:t>a</a:t>
            </a:r>
            <a:r>
              <a:rPr lang="en-US" sz="1400" dirty="0" smtClean="0">
                <a:latin typeface="Arial"/>
                <a:cs typeface="Arial"/>
                <a:hlinkClick r:id="rId6"/>
              </a:rPr>
              <a:t>pashkovskiy</a:t>
            </a:r>
            <a:r>
              <a:rPr sz="1400" dirty="0" smtClean="0">
                <a:latin typeface="Arial"/>
                <a:cs typeface="Arial"/>
                <a:hlinkClick r:id="rId6"/>
              </a:rPr>
              <a:t>@c</a:t>
            </a:r>
            <a:r>
              <a:rPr sz="1400" spc="-10" dirty="0" smtClean="0">
                <a:latin typeface="Arial"/>
                <a:cs typeface="Arial"/>
                <a:hlinkClick r:id="rId6"/>
              </a:rPr>
              <a:t>o</a:t>
            </a:r>
            <a:r>
              <a:rPr sz="1400" dirty="0" smtClean="0">
                <a:latin typeface="Arial"/>
                <a:cs typeface="Arial"/>
                <a:hlinkClick r:id="rId6"/>
              </a:rPr>
              <a:t>rpms</a:t>
            </a:r>
            <a:r>
              <a:rPr sz="1400" spc="-10" dirty="0" smtClean="0">
                <a:latin typeface="Arial"/>
                <a:cs typeface="Arial"/>
                <a:hlinkClick r:id="rId6"/>
              </a:rPr>
              <a:t>p</a:t>
            </a:r>
            <a:r>
              <a:rPr sz="1400" dirty="0" smtClean="0">
                <a:latin typeface="Arial"/>
                <a:cs typeface="Arial"/>
                <a:hlinkClick r:id="rId6"/>
              </a:rPr>
              <a:t>.ru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23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69" y="36513"/>
            <a:ext cx="9575969" cy="1068473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О Корпорации МСП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4022" y="1786266"/>
            <a:ext cx="1603633" cy="2473780"/>
          </a:xfrm>
          <a:prstGeom prst="roundRect">
            <a:avLst>
              <a:gd name="adj" fmla="val 4144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439863" marR="0" lvl="0" indent="0" defTabSz="914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32093" y="4884266"/>
            <a:ext cx="5544000" cy="1368000"/>
          </a:xfrm>
          <a:prstGeom prst="roundRect">
            <a:avLst>
              <a:gd name="adj" fmla="val 4144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1F4E79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01894" y="1548927"/>
            <a:ext cx="11894570" cy="2920553"/>
            <a:chOff x="637353" y="2344326"/>
            <a:chExt cx="11894570" cy="286702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2483896" y="2344326"/>
              <a:ext cx="10048027" cy="2867022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marL="285750" indent="-285750" algn="just" defTabSz="957263">
                <a:lnSpc>
                  <a:spcPct val="106000"/>
                </a:lnSpc>
                <a:spcBef>
                  <a:spcPts val="2400"/>
                </a:spcBef>
                <a:buFont typeface="Wingdings" panose="05000000000000000000" pitchFamily="2" charset="2"/>
                <a:buChar char="ü"/>
              </a:pP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институт развития </a:t>
              </a:r>
              <a:r>
                <a:rPr lang="ru-RU" sz="14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в сфере малого и среднего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предпринимательства, созданный на основании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Указа Президента Российской Федерации от  05.06.2015 № 287 «О мерах по дальнейшему развитию малого и среднего предпринимательства»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и осуществляющий деятельность в </a:t>
              </a:r>
              <a:r>
                <a:rPr lang="ru-RU" sz="14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соответствии с </a:t>
              </a: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Федеральным законом от 24.07.07 №209-ФЗ «О развитии малого и среднего предпринимательства в Российской Федерации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»,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 в новом формате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kern="0" dirty="0">
                  <a:solidFill>
                    <a:srgbClr val="ED7D31"/>
                  </a:solidFill>
                  <a:latin typeface="Arial Narrow" panose="020B0606020202030204" pitchFamily="34" charset="0"/>
                </a:rPr>
                <a:t>начал работу с ноября 2015 </a:t>
              </a:r>
              <a:r>
                <a:rPr lang="ru-RU" sz="1400" b="1" kern="0" dirty="0" smtClean="0">
                  <a:solidFill>
                    <a:srgbClr val="ED7D31"/>
                  </a:solidFill>
                  <a:latin typeface="Arial Narrow" panose="020B0606020202030204" pitchFamily="34" charset="0"/>
                </a:rPr>
                <a:t>года*</a:t>
              </a:r>
              <a:endParaRPr lang="ru-RU" sz="1400" b="1" kern="0" dirty="0">
                <a:solidFill>
                  <a:srgbClr val="ED7D31"/>
                </a:solidFill>
                <a:latin typeface="Arial Narrow" panose="020B0606020202030204" pitchFamily="34" charset="0"/>
              </a:endParaRPr>
            </a:p>
            <a:p>
              <a:pPr marL="285750" indent="-285750" algn="just" defTabSz="957263">
                <a:lnSpc>
                  <a:spcPct val="106000"/>
                </a:lnSpc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Акционерами Корпорации МСП являются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Российская Федерация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(в </a:t>
              </a:r>
              <a:r>
                <a:rPr lang="ru-RU" sz="14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имуществом) и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государственная корпорация «Банк </a:t>
              </a: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marL="285750" indent="-285750" algn="just" defTabSz="957263">
                <a:lnSpc>
                  <a:spcPct val="106000"/>
                </a:lnSpc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»  (АО «МСП Банк») </a:t>
              </a:r>
              <a:r>
                <a:rPr lang="ru-RU" sz="1400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является                                     </a:t>
              </a:r>
              <a:r>
                <a:rPr lang="ru-RU" sz="14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дочерним обществом Корпорации МСП  </a:t>
              </a:r>
              <a:endParaRPr lang="ru-RU" sz="1400" b="1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/>
              <a:r>
                <a:rPr lang="ru-RU" b="1" kern="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</p:grpSp>
      <p:grpSp>
        <p:nvGrpSpPr>
          <p:cNvPr id="50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ysClr val="window" lastClr="FFFFFF"/>
          </a:solidFill>
        </p:grpSpPr>
        <p:sp>
          <p:nvSpPr>
            <p:cNvPr id="51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2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3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4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5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08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sp>
        <p:nvSpPr>
          <p:cNvPr id="59" name="Скругленный прямоугольник 58"/>
          <p:cNvSpPr/>
          <p:nvPr/>
        </p:nvSpPr>
        <p:spPr>
          <a:xfrm>
            <a:off x="526772" y="6604166"/>
            <a:ext cx="5544000" cy="1368000"/>
          </a:xfrm>
          <a:prstGeom prst="roundRect">
            <a:avLst>
              <a:gd name="adj" fmla="val 4144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1F4E79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649236" y="4876864"/>
            <a:ext cx="5544000" cy="1368000"/>
          </a:xfrm>
          <a:prstGeom prst="roundRect">
            <a:avLst>
              <a:gd name="adj" fmla="val 4144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1F4E79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59910" y="6737456"/>
            <a:ext cx="3810862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/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Маркетинговая </a:t>
            </a:r>
          </a:p>
          <a:p>
            <a:pPr defTabSz="957263"/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04906" y="4972851"/>
            <a:ext cx="3888330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/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Финансовая и гарантийная </a:t>
            </a: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259909" y="4995256"/>
            <a:ext cx="3821506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/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</a:rPr>
              <a:t>Расширение доступа </a:t>
            </a: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 закупкам компаний с государственным участием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437969" y="4720226"/>
            <a:ext cx="11772000" cy="1706"/>
          </a:xfrm>
          <a:prstGeom prst="line">
            <a:avLst/>
          </a:prstGeom>
          <a:noFill/>
          <a:ln w="63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sp>
        <p:nvSpPr>
          <p:cNvPr id="65" name="Текст 2"/>
          <p:cNvSpPr txBox="1">
            <a:spLocks/>
          </p:cNvSpPr>
          <p:nvPr/>
        </p:nvSpPr>
        <p:spPr>
          <a:xfrm>
            <a:off x="464968" y="428421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Основные виды поддержки субъектов МСП, оказываемые Корпорацией МСП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t="12391" r="18534" b="27112"/>
          <a:stretch/>
        </p:blipFill>
        <p:spPr>
          <a:xfrm>
            <a:off x="641810" y="6848942"/>
            <a:ext cx="1307179" cy="584790"/>
          </a:xfrm>
          <a:prstGeom prst="rect">
            <a:avLst/>
          </a:prstGeom>
        </p:spPr>
      </p:pic>
      <p:sp>
        <p:nvSpPr>
          <p:cNvPr id="68" name="Скругленный прямоугольник 67"/>
          <p:cNvSpPr/>
          <p:nvPr/>
        </p:nvSpPr>
        <p:spPr>
          <a:xfrm>
            <a:off x="6649236" y="6604165"/>
            <a:ext cx="5544000" cy="1368000"/>
          </a:xfrm>
          <a:prstGeom prst="roundRect">
            <a:avLst>
              <a:gd name="adj" fmla="val 4144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1F4E79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304905" y="6686966"/>
            <a:ext cx="3888332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/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5706" y="5086417"/>
            <a:ext cx="1227111" cy="63631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833" y="5077699"/>
            <a:ext cx="1226231" cy="64502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5706" y="6792903"/>
            <a:ext cx="1227111" cy="5791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5142" y="8004777"/>
            <a:ext cx="11974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Подробная информация о деятельности Корпорации представлена на официальном сайте в сети Интернет:</a:t>
            </a:r>
            <a:r>
              <a:rPr lang="en-US" sz="1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1200" b="1" dirty="0" smtClean="0">
                <a:solidFill>
                  <a:srgbClr val="1F4E79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772" y="5974371"/>
            <a:ext cx="55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7"/>
              </a:rPr>
              <a:t>corpmsp.ru/</a:t>
            </a:r>
            <a:r>
              <a:rPr lang="en-US" sz="1400" dirty="0" err="1" smtClean="0">
                <a:hlinkClick r:id="rId7"/>
              </a:rPr>
              <a:t>obespechenie</a:t>
            </a:r>
            <a:r>
              <a:rPr lang="en-US" sz="1400" dirty="0" smtClean="0">
                <a:hlinkClick r:id="rId7"/>
              </a:rPr>
              <a:t>-</a:t>
            </a:r>
            <a:r>
              <a:rPr lang="en-US" sz="1400" dirty="0" err="1" smtClean="0">
                <a:hlinkClick r:id="rId7"/>
              </a:rPr>
              <a:t>dostupa</a:t>
            </a:r>
            <a:r>
              <a:rPr lang="en-US" sz="1400" dirty="0" smtClean="0">
                <a:hlinkClick r:id="rId7"/>
              </a:rPr>
              <a:t>-k-</a:t>
            </a:r>
            <a:r>
              <a:rPr lang="en-US" sz="1400" dirty="0" err="1" smtClean="0">
                <a:hlinkClick r:id="rId7"/>
              </a:rPr>
              <a:t>goszakupkam</a:t>
            </a:r>
            <a:r>
              <a:rPr lang="en-US" sz="1400" dirty="0">
                <a:hlinkClick r:id="rId7"/>
              </a:rPr>
              <a:t>/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6773" y="7674953"/>
            <a:ext cx="55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8"/>
              </a:rPr>
              <a:t>corpmsp.ru/</a:t>
            </a:r>
            <a:r>
              <a:rPr lang="en-US" sz="1400" dirty="0" err="1" smtClean="0">
                <a:hlinkClick r:id="rId8"/>
              </a:rPr>
              <a:t>informatsionno-marketingovaya-podderzhka</a:t>
            </a:r>
            <a:r>
              <a:rPr lang="en-US" sz="1400" dirty="0">
                <a:hlinkClick r:id="rId8"/>
              </a:rPr>
              <a:t>/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9235" y="7524611"/>
            <a:ext cx="5544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9"/>
              </a:rPr>
              <a:t>corpmsp.ru/</a:t>
            </a:r>
            <a:r>
              <a:rPr lang="en-US" sz="1400" dirty="0" err="1" smtClean="0">
                <a:hlinkClick r:id="rId9"/>
              </a:rPr>
              <a:t>imushchestvennaya-podderzhka</a:t>
            </a:r>
            <a:r>
              <a:rPr lang="en-US" sz="1400" dirty="0">
                <a:hlinkClick r:id="rId9"/>
              </a:rPr>
              <a:t>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9990" y="7707227"/>
            <a:ext cx="5544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10"/>
              </a:rPr>
              <a:t>corpmsp.ru/</a:t>
            </a:r>
            <a:r>
              <a:rPr lang="en-US" sz="1400" dirty="0" err="1" smtClean="0">
                <a:hlinkClick r:id="rId10"/>
              </a:rPr>
              <a:t>pravovaya-podderzhka</a:t>
            </a:r>
            <a:r>
              <a:rPr lang="en-US" sz="1400" dirty="0">
                <a:hlinkClick r:id="rId10"/>
              </a:rPr>
              <a:t>/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59990" y="5953393"/>
            <a:ext cx="5544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11"/>
              </a:rPr>
              <a:t>corpmsp.ru/</a:t>
            </a:r>
            <a:r>
              <a:rPr lang="en-US" sz="1400" dirty="0" err="1" smtClean="0">
                <a:hlinkClick r:id="rId11"/>
              </a:rPr>
              <a:t>finansovaya-podderzhka</a:t>
            </a:r>
            <a:r>
              <a:rPr lang="en-US" sz="1400" dirty="0">
                <a:hlinkClick r:id="rId11"/>
              </a:rPr>
              <a:t>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568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69" y="41012"/>
            <a:ext cx="9575969" cy="1088693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Финансовая поддержка высокотехнологичных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и инновационных субъектов </a:t>
            </a:r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МСП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25916" y="2045766"/>
            <a:ext cx="2997847" cy="141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400" dirty="0" smtClean="0"/>
              <a:t>Гарантийная поддержка по кредитам, займам выданным субъектам МСП</a:t>
            </a:r>
          </a:p>
          <a:p>
            <a:r>
              <a:rPr lang="ru-RU" sz="1400" dirty="0" smtClean="0"/>
              <a:t>(Прямая гарантия для </a:t>
            </a:r>
            <a:r>
              <a:rPr lang="ru-RU" sz="1400" dirty="0" smtClean="0">
                <a:solidFill>
                  <a:srgbClr val="ED7D31"/>
                </a:solidFill>
              </a:rPr>
              <a:t>стартапов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Прямая гарантия для </a:t>
            </a:r>
            <a:r>
              <a:rPr lang="ru-RU" sz="1400" dirty="0" smtClean="0">
                <a:solidFill>
                  <a:srgbClr val="ED7D31"/>
                </a:solidFill>
              </a:rPr>
              <a:t>быстрорастущих инновационных, высокотехнологичных предприятий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580909" y="2507277"/>
            <a:ext cx="441064" cy="441064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23190" y="4230053"/>
            <a:ext cx="2854266" cy="14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 smtClean="0"/>
              <a:t>Кредиты для </a:t>
            </a:r>
            <a:r>
              <a:rPr lang="ru-RU" sz="1600" dirty="0" smtClean="0">
                <a:solidFill>
                  <a:srgbClr val="ED7D31"/>
                </a:solidFill>
              </a:rPr>
              <a:t>стартапов;</a:t>
            </a:r>
          </a:p>
          <a:p>
            <a:r>
              <a:rPr lang="ru-RU" sz="1500" dirty="0"/>
              <a:t>Кредиты для </a:t>
            </a:r>
            <a:r>
              <a:rPr lang="ru-RU" sz="1600" dirty="0">
                <a:solidFill>
                  <a:srgbClr val="ED7D31"/>
                </a:solidFill>
              </a:rPr>
              <a:t>быстрорастущих инновационных, высокотехнологичных предприятий</a:t>
            </a:r>
            <a:endParaRPr lang="ru-RU" sz="1500" dirty="0"/>
          </a:p>
        </p:txBody>
      </p:sp>
      <p:sp>
        <p:nvSpPr>
          <p:cNvPr id="20" name="Овал 19"/>
          <p:cNvSpPr/>
          <p:nvPr/>
        </p:nvSpPr>
        <p:spPr>
          <a:xfrm>
            <a:off x="580711" y="4664030"/>
            <a:ext cx="441064" cy="441064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226099" y="6332927"/>
            <a:ext cx="2854266" cy="143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500" dirty="0" smtClean="0"/>
              <a:t>Предоставление долгосрочных инвестиционных займов, покупка  долей (акций) в уставном </a:t>
            </a:r>
            <a:r>
              <a:rPr lang="ru-RU" sz="1500" dirty="0"/>
              <a:t>капитале </a:t>
            </a:r>
            <a:r>
              <a:rPr lang="ru-RU" sz="1500" dirty="0">
                <a:solidFill>
                  <a:srgbClr val="ED7D31"/>
                </a:solidFill>
              </a:rPr>
              <a:t>высокотехнологичных, инновационных субъектов МСП </a:t>
            </a:r>
          </a:p>
        </p:txBody>
      </p:sp>
      <p:sp>
        <p:nvSpPr>
          <p:cNvPr id="22" name="Овал 21"/>
          <p:cNvSpPr/>
          <p:nvPr/>
        </p:nvSpPr>
        <p:spPr>
          <a:xfrm>
            <a:off x="576907" y="6813993"/>
            <a:ext cx="441064" cy="441064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9707" y="2299216"/>
            <a:ext cx="19656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Срок гарантии </a:t>
            </a: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600" b="1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Размер гарантийного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покрытия </a:t>
            </a: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600" b="1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60" y="2332047"/>
            <a:ext cx="288000" cy="288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268024" y="2197367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15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лет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72459" y="2695535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100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47527" y="4489357"/>
            <a:ext cx="239039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Процентная ставка </a:t>
            </a:r>
            <a:endParaRPr lang="ru-RU" sz="1600" b="1" kern="0" dirty="0" smtClean="0">
              <a:solidFill>
                <a:srgbClr val="1F4E7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marL="177800" indent="-177800" defTabSz="91437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для</a:t>
            </a:r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малого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бизнеса</a:t>
            </a:r>
          </a:p>
          <a:p>
            <a:pPr marL="177800" indent="-177800" defTabSz="91437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для среднего бизнеса</a:t>
            </a:r>
          </a:p>
          <a:p>
            <a:pPr marL="177800" indent="-177800" defTabSz="91437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л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ьготная ставка по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Программе Минэкономразвития</a:t>
            </a:r>
            <a:endParaRPr lang="ru-RU" sz="1400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6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603913" y="4594435"/>
            <a:ext cx="288000" cy="288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47554" y="4682531"/>
            <a:ext cx="790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10,6 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%</a:t>
            </a:r>
            <a:endParaRPr lang="ru-RU" sz="15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59598" y="5680236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от </a:t>
            </a:r>
            <a:r>
              <a:rPr lang="ru-RU" sz="24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3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млн до </a:t>
            </a:r>
            <a:r>
              <a:rPr lang="ru-RU" sz="24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1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млрд рублей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36769" y="5791304"/>
            <a:ext cx="15760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Размер кредита 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500" b="1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23" y="7348372"/>
            <a:ext cx="288000" cy="288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415725" y="7252415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3 </a:t>
            </a:r>
            <a:r>
              <a:rPr lang="ru-RU" sz="2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5 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лет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58112" y="5009073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9,6 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%</a:t>
            </a:r>
            <a:endParaRPr lang="ru-RU" sz="15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59085" y="6955318"/>
            <a:ext cx="235732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</a:p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Срок инвестиций </a:t>
            </a: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</a:p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Размер инвестиций  </a:t>
            </a: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</a:t>
            </a:r>
            <a:endParaRPr lang="ru-RU" sz="1600" b="1" kern="0" dirty="0">
              <a:solidFill>
                <a:srgbClr val="1F4E7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47527" y="3726175"/>
            <a:ext cx="289213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Цель: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Инвестиционное кредитование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пополнение оборотных средств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75700" y="2582894"/>
            <a:ext cx="2206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АО «Корпорация «МСП»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775700" y="4712209"/>
            <a:ext cx="1547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АО «МСП Банк» 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730706" y="6885811"/>
            <a:ext cx="1043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АО «МИР»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59085" y="6091492"/>
            <a:ext cx="4124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4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Цель: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Инвестирование в проекты, получившие поддержку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АО «Корпорации МСП», АО «МСП Банк», институтов развития</a:t>
            </a:r>
            <a:endParaRPr lang="ru-RU" sz="12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56576" y="759674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endParaRPr lang="ru-RU" sz="1500" b="1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endParaRPr lang="ru-RU" sz="1500" b="1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98" y="2813278"/>
            <a:ext cx="289327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88" y="5865623"/>
            <a:ext cx="216000" cy="216000"/>
          </a:xfrm>
          <a:prstGeom prst="rect">
            <a:avLst/>
          </a:prstGeom>
        </p:spPr>
      </p:pic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4894335" y="1121256"/>
            <a:ext cx="359305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/>
              <a:t>Условия</a:t>
            </a:r>
            <a:endParaRPr lang="ru-RU" sz="2000" dirty="0"/>
          </a:p>
        </p:txBody>
      </p:sp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8996139" y="1131402"/>
            <a:ext cx="359305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defTabSz="914400"/>
            <a:r>
              <a:rPr lang="ru-RU" sz="2000" dirty="0" smtClean="0">
                <a:cs typeface="Arial" pitchFamily="34" charset="0"/>
              </a:rPr>
              <a:t>Центр компетенции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727985" y="1110940"/>
            <a:ext cx="359305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/>
              <a:t>Вид финансовой поддержки</a:t>
            </a:r>
            <a:endParaRPr lang="ru-RU" sz="2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258294" y="5393335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8,5 %</a:t>
            </a:r>
            <a:endParaRPr lang="ru-RU" sz="20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34" y="3767990"/>
            <a:ext cx="28800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39" y="7796624"/>
            <a:ext cx="216000" cy="216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88" y="6388963"/>
            <a:ext cx="288000" cy="28800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415725" y="7637712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1200"/>
              </a:spcAft>
            </a:pP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от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50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до </a:t>
            </a:r>
            <a:r>
              <a:rPr lang="ru-RU" sz="2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200</a:t>
            </a:r>
            <a:r>
              <a:rPr lang="ru-RU" sz="15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млн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8033" y="1948010"/>
            <a:ext cx="11856669" cy="1613356"/>
          </a:xfrm>
          <a:prstGeom prst="roundRect">
            <a:avLst>
              <a:gd name="adj" fmla="val 25335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13809" y="3658123"/>
            <a:ext cx="11856669" cy="2546825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13897" y="6298524"/>
            <a:ext cx="11856669" cy="1858923"/>
          </a:xfrm>
          <a:prstGeom prst="roundRect">
            <a:avLst>
              <a:gd name="adj" fmla="val 21296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359569" y="1689622"/>
            <a:ext cx="11916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8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2700169" y="36513"/>
            <a:ext cx="9578452" cy="107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36000" rtlCol="0" anchor="ctr" anchorCtr="0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/>
            <a:r>
              <a:rPr lang="ru-RU" dirty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Основные условия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специального продукта</a:t>
            </a:r>
          </a:p>
          <a:p>
            <a:pPr defTabSz="457200"/>
            <a:r>
              <a:rPr lang="ru-RU" dirty="0" smtClean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Прямая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cs typeface="Arial" pitchFamily="34" charset="0"/>
              </a:rPr>
              <a:t>гарантия для стартапов</a:t>
            </a:r>
            <a:endParaRPr lang="ru-RU" dirty="0">
              <a:solidFill>
                <a:srgbClr val="1F4E79"/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81085" y="1689622"/>
            <a:ext cx="7200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154" y="1281406"/>
            <a:ext cx="368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Требования к заемщику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8121429" y="1689622"/>
            <a:ext cx="4154709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087555" y="1221056"/>
            <a:ext cx="322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Условия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8887" y="1682453"/>
            <a:ext cx="7116762" cy="1041038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marL="342900" indent="-342900" algn="just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Соответствие определению Стартапа согласно Правилам взаимодействия банков с АО «Корпорация «МСП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».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 algn="just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Доля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собственного участия не менее 10% от бюджета проекта без учета процентов на инвестиционной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фазе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92315" y="1888669"/>
            <a:ext cx="4186306" cy="5189864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1F4E7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57601" y="3409660"/>
            <a:ext cx="1883468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Срок </a:t>
            </a:r>
            <a:r>
              <a:rPr lang="ru-RU" sz="1400" b="1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гарантии</a:t>
            </a:r>
            <a:endParaRPr lang="ru-RU" sz="1400" b="1" kern="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41069" y="3312612"/>
            <a:ext cx="2535595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до 15 лет </a:t>
            </a:r>
            <a:endParaRPr lang="ru-RU" kern="0" dirty="0" smtClean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635343" y="3190181"/>
            <a:ext cx="0" cy="648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757601" y="4136240"/>
            <a:ext cx="1883468" cy="7155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Вознаграждение за </a:t>
            </a:r>
            <a:r>
              <a:rPr lang="ru-RU" sz="1400" b="1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гарантию</a:t>
            </a:r>
            <a:endParaRPr lang="ru-RU" sz="1400" b="1" kern="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47717" y="4073633"/>
            <a:ext cx="2528947" cy="7155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0,75</a:t>
            </a:r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%</a:t>
            </a:r>
            <a:r>
              <a:rPr lang="ru-RU" sz="12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годовых</a:t>
            </a:r>
            <a:r>
              <a:rPr lang="ru-RU" sz="12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sz="1200" kern="0" dirty="0" smtClean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914373"/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от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суммы гарантии за весь срок действия гарантии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629781" y="4073633"/>
            <a:ext cx="0" cy="720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745496" y="5153902"/>
            <a:ext cx="1883468" cy="537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Порядок уплаты вознаграждения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641069" y="5104786"/>
            <a:ext cx="2535595" cy="537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629781" y="5104785"/>
            <a:ext cx="0" cy="720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764249" y="2462665"/>
            <a:ext cx="1883468" cy="5521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Сумма </a:t>
            </a:r>
            <a:r>
              <a:rPr lang="ru-RU" sz="1400" b="1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гарантии</a:t>
            </a:r>
            <a:endParaRPr lang="ru-RU" sz="1400" b="1" kern="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28963" y="2320183"/>
            <a:ext cx="2655652" cy="4617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н</a:t>
            </a:r>
            <a:r>
              <a:rPr lang="ru-RU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е более </a:t>
            </a:r>
            <a:r>
              <a:rPr lang="ru-RU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500 млн </a:t>
            </a:r>
            <a:r>
              <a:rPr lang="ru-RU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рублей</a:t>
            </a:r>
          </a:p>
          <a:p>
            <a:pPr defTabSz="914373"/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обязательствам одного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стартапа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631380" y="2068924"/>
            <a:ext cx="0" cy="1008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745496" y="6235962"/>
            <a:ext cx="1883468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/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Обеспечение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53603" y="6171804"/>
            <a:ext cx="2523061" cy="4955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/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Поручительства инициаторов проекта, залог имеющихся и создающихся в рамках реализации проекта активов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636428" y="6080678"/>
            <a:ext cx="0" cy="71999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381085" y="4964591"/>
            <a:ext cx="7200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0786" y="4564481"/>
            <a:ext cx="32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Объем обеспечения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84624" y="3330876"/>
            <a:ext cx="7200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3427" y="2922660"/>
            <a:ext cx="368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Целевое назначение гарантии</a:t>
            </a:r>
            <a:endParaRPr lang="ru-RU" sz="2000" b="1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0804" y="3318995"/>
            <a:ext cx="3608896" cy="1414328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algn="ctr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u="sng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Формы кредитования:</a:t>
            </a:r>
          </a:p>
          <a:p>
            <a:pPr marL="627063" indent="-265113" algn="just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Кредит / заем</a:t>
            </a:r>
          </a:p>
          <a:p>
            <a:pPr marL="627063" indent="-265113" algn="just" defTabSz="957263" fontAlgn="base">
              <a:lnSpc>
                <a:spcPct val="106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Невозобновляемая кредитная линия</a:t>
            </a:r>
          </a:p>
          <a:p>
            <a:pPr marL="627063" indent="-265113" algn="just" defTabSz="957263" fontAlgn="base">
              <a:lnSpc>
                <a:spcPct val="106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Возобновляемая кредитная линия </a:t>
            </a:r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53502" y="3322771"/>
            <a:ext cx="3608896" cy="1410552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lvl="0" algn="ctr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u="sng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Целевое использование кредитных средств:</a:t>
            </a:r>
          </a:p>
          <a:p>
            <a:pPr marL="627063" lvl="0" indent="-265113" algn="just" defTabSz="957263" fontAlgn="base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Инвестиционные цели </a:t>
            </a:r>
          </a:p>
          <a:p>
            <a:pPr marL="627063" lvl="0" indent="-265113" algn="just" defTabSz="957263" fontAlgn="base">
              <a:lnSpc>
                <a:spcPct val="106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Пополнение оборотных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средств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07271" y="4958336"/>
            <a:ext cx="1296000" cy="792000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ED7D31"/>
                </a:solidFill>
                <a:latin typeface="Arial Narrow" panose="020B0606020202030204" pitchFamily="34" charset="0"/>
              </a:rPr>
              <a:t>д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rPr>
              <a:t>о 70%</a:t>
            </a:r>
            <a:endParaRPr lang="ru-RU" sz="1200" dirty="0">
              <a:solidFill>
                <a:srgbClr val="ED7D3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6946" y="5679384"/>
            <a:ext cx="1296000" cy="792000"/>
          </a:xfrm>
          <a:prstGeom prst="roundRect">
            <a:avLst>
              <a:gd name="adj" fmla="val 14473"/>
            </a:avLst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ru-RU" sz="2000" b="1" kern="0" dirty="0">
                <a:solidFill>
                  <a:srgbClr val="ED7D31"/>
                </a:solidFill>
                <a:latin typeface="Arial Narrow" panose="020B0606020202030204" pitchFamily="34" charset="0"/>
              </a:rPr>
              <a:t>до 100%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2100" y="6231621"/>
            <a:ext cx="10692602" cy="215509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информационные технологии, биотехнологии, робототехника, фармацевтика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;</a:t>
            </a:r>
            <a:endParaRPr lang="ru-RU" sz="14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здравоохранение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с использованием высокотехнологичного медицинского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оборудования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;</a:t>
            </a:r>
            <a:endParaRPr lang="ru-RU" sz="1400" kern="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экология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(сбор, обработка и утилизация отходов; обработка вторичного сырья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машиностроение, авиастроение, автомобилестроение;</a:t>
            </a:r>
            <a:endParaRPr lang="ru-RU" sz="1400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станкостроение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,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приборостроение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приоритетные направления развития науки, технологий и техники, а также критические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технологии,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утвержденные Указом Президента Российской Федерации от </a:t>
            </a:r>
            <a:r>
              <a:rPr lang="ru-RU" sz="1400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7.07.2011 </a:t>
            </a:r>
            <a:r>
              <a:rPr lang="ru-RU" sz="1400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г. № 899</a:t>
            </a:r>
          </a:p>
          <a:p>
            <a:pPr marL="285750" indent="-285750" defTabSz="91437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2563" y="5217909"/>
            <a:ext cx="648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от суммы кредита /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займа, но </a:t>
            </a:r>
            <a:r>
              <a:rPr lang="ru-RU" sz="1400" b="1" u="sng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не более 500 млн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2561" y="5926829"/>
            <a:ext cx="6631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от суммы кредита /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займа, но </a:t>
            </a:r>
            <a:r>
              <a:rPr lang="ru-RU" sz="1400" b="1" u="sng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не более 50 млн </a:t>
            </a:r>
            <a:r>
              <a:rPr lang="ru-RU" sz="1400" b="1" u="sng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рублей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 для проектов в следующих отраслях: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1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69" y="36513"/>
            <a:ext cx="9575970" cy="1079500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Критерии отбора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стартап-проектов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067" y="1249132"/>
            <a:ext cx="750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Определение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Стартап-проекта*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359569" y="1689622"/>
            <a:ext cx="11916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58774" y="1682453"/>
            <a:ext cx="11668273" cy="3735610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C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убъект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МСП, с даты регистрации которого на дату представления заявки на получение гарантии прошло не более 5 лет, или субъект МСП, который с даты государственной регистрации не осуществлял производство (реализацию услуги) или осуществлял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незначительном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**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объеме;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Соответствие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одному из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следующих критериев: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631825" marR="0" lvl="0" indent="-26987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 реализуется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высокотехнологичных отраслях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информационные технологии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биотехнологии, робототехника, станкостроение,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фармацевтика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) 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(или) в отраслях экономики, в которых реализуются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приоритетные направления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развития науки, технологий 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техники,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а также критические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технологии Российской Федерации, утвержденные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Указом Президента Российской Федерации от 7 июля 2011 г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    № 899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; </a:t>
            </a:r>
          </a:p>
          <a:p>
            <a:pPr marL="631825" marR="0" lvl="0" indent="-26987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реализуется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приоритетной отрасли экономики с использованием инноваций или высоких технологий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позволяющих вывести на рынок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новый продукт или продукт с более высокими качественными характеристиками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сравнению с существующими аналогичными продуктами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рынке или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экспортно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ориентированный импортозамещающий продукт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;</a:t>
            </a:r>
          </a:p>
          <a:p>
            <a:pPr marL="631825" marR="0" lvl="0" indent="-26987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реализуемый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приоритетной отрасли экономики,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масштабируем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***; ежегодный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прирост выручки не менее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20%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протяжении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последних трех лет или прогноз прироста выручки не менее 20% на протяжении не менее трех лет с момента завершения инвестиционной фазы проекта.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359569" y="6093210"/>
            <a:ext cx="11916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4598" y="5660826"/>
            <a:ext cx="32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Требования к проектам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774" y="6131636"/>
            <a:ext cx="11668273" cy="169277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Высокая стадия готовности проекта (наличие бизнес-плана, финансовой модели, проектно-сметной и разрешительной документации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);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наличие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проектной команды;</a:t>
            </a: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Наличие документов, подтверждающих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предпосылки финансовой модели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(в том числе независимая маркетинговая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технологическая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экспертизы);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Погашение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кредитов осуществляется за счет денежного потока от реализации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проекта.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5142" y="7692804"/>
            <a:ext cx="1197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согласно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Правилам взаимодействия банков с АО «Корпорация «МСП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»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**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езначительный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объем производства (реализации услуги) определяется как доля менее 25% от максимального объема производства (реализации услуги), запланированного бизнес-планом проекта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***масштабируемость – возможность увеличения объемов бизнеса за счет его территориального расширения и (или) пропорционально вложенным ресурсам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88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6954" y="1267196"/>
            <a:ext cx="415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Приоритетные отрасли экономики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5289" y="1750441"/>
            <a:ext cx="11880849" cy="6167187"/>
          </a:xfrm>
          <a:prstGeom prst="roundRect">
            <a:avLst>
              <a:gd name="adj" fmla="val 2012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7882" y="1767682"/>
            <a:ext cx="11564471" cy="614994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Сельское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хозяйство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включая производство сельскохозяйственной продукции, а также предоставление услуг в этой отрасли экономики, в том числе в целях обеспечения импортозамещения и развития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несырьевого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экспорта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Обрабатывающее производство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импортозамещения и развития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несырьевого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экспорта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882" y="4794190"/>
            <a:ext cx="11564471" cy="344324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Сбор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обработка и утилизация отходов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сырье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трасли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экономики, в которых реализуются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приоритетные направления развития науки, технологий и техники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а также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критические технологии Российской Федерации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утвержденные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Указом Президента Российской Федерации от 7 июля 2011 г. № 899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;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Отрасли экономики,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предназначенные для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инновационного развития согласно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Стратегии инновационного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развития Российской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Федерации на период до 2020 года,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утвержденной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распоряжением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Правительства Российской Федерации от 8 декабря 2011 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. №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2227-р 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Приоритеты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перспективы научно-технологического развития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Российской Федерации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предусмотренные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Стратегией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научно-технологического развития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Российской Федерации,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утвержденной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Указом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Президента Российской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Федерации от 1 декабря 2016 г. №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642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оставка товаров, выполнение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работ, оказание услуг, включенных в перечни товаров,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работ, услуг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удовлетворяющих критериям отнесения к инновационной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продукции, высокотехнологичной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продукции,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утвержденные заказчиками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соответствии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Федеральным законом от 18 июля 2011 г. № 223-ФЗ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«О закупках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товаров, работ, услуг отдельными видами юридических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лиц»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размещенные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 единой информационной системе в сфере закупок.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883" y="2829256"/>
            <a:ext cx="6121102" cy="592746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Производство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распределение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электроэнергии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газа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воды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Строительство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, в том числе в рамках развития внутреннего туризма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Транспорт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связь</a:t>
            </a: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Туристская деятельность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 деятельность в области туристской индустрии в целях развития внутреннего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туризма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55600" marR="0" lvl="1" indent="-174625" algn="just" defTabSz="957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Здравоохранение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3387" y="3022899"/>
            <a:ext cx="3818965" cy="1439058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 smtClean="0">
                <a:solidFill>
                  <a:srgbClr val="ED7D31"/>
                </a:solidFill>
              </a:rPr>
              <a:t>Все приоритетные отрасли обладают высоким интеллектуальным / патентным потенциалом</a:t>
            </a:r>
            <a:endParaRPr lang="ru-RU" b="1" dirty="0">
              <a:solidFill>
                <a:srgbClr val="ED7D3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80" y="3774773"/>
            <a:ext cx="1155564" cy="1155564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700169" y="36513"/>
            <a:ext cx="9575970" cy="1079500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Критерии отбора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стартап-проектов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9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6540" y="1754373"/>
            <a:ext cx="4860000" cy="604800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just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Подтверждение соответствия критериям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стартапа*: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получение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заключения независимой экспертной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организации</a:t>
            </a:r>
          </a:p>
          <a:p>
            <a:pPr algn="just" defTabSz="1218602"/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финансовой устойчивости проекта: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экономической целесообразности реализации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проекта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адекватности предпосылок, заложенных в финансовую модель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проекта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подтверждение возможности обслуживания долга за счет потоков проекта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подтверждение достаточности собственных средств</a:t>
            </a:r>
          </a:p>
          <a:p>
            <a:pPr algn="just" defTabSz="1218602"/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маркетингового окружения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и подтверждение рынка сбыта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: </a:t>
            </a:r>
          </a:p>
          <a:p>
            <a:pPr algn="just" defTabSz="1218602"/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подтверждение сбыта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динамика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целевого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рынка (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при необходимости предоставление Инициатором отчета о независимой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маркетинговой экспертизе проекта)</a:t>
            </a:r>
            <a:endParaRPr lang="ru-RU" sz="1200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/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уровень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конкуренции</a:t>
            </a:r>
          </a:p>
          <a:p>
            <a:pPr algn="just" defTabSz="1218602"/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возможность диверсификации клиентской базы</a:t>
            </a:r>
          </a:p>
          <a:p>
            <a:pPr algn="just" defTabSz="1218602"/>
            <a:endParaRPr lang="ru-RU" sz="1400" b="1" dirty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технической реализуемости проекта: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подтверждение технологии и достаточности бюджета (при необходимости предоставление Инициатором отчета о независимой технологической экспертизе проекта)</a:t>
            </a:r>
          </a:p>
          <a:p>
            <a:pPr algn="just" defTabSz="1218602"/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Оценка обоснованности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бюджета: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инвестиционных затрат и ключевых договоров проекта</a:t>
            </a:r>
          </a:p>
          <a:p>
            <a:pPr algn="just" defTabSz="1218602"/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  <a:cs typeface="+mn-cs"/>
              </a:rPr>
              <a:t>Оценка опыта ключевых инициаторов и членов команды: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опыт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работы в бизнесе и (или) отрасли реализации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проекта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опыта в реализации сопоставимых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проектов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ключевых специалистов в составе команды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проекта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деловая репутация бенефициаров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67599" y="2521295"/>
            <a:ext cx="4680000" cy="194400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just" defTabSz="1218602">
              <a:spcAft>
                <a:spcPts val="0"/>
              </a:spcAft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Подтверждение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соответствия критериям стартапа*: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получение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заключения независимой экспертной организации</a:t>
            </a:r>
          </a:p>
          <a:p>
            <a:pPr algn="just" defTabSz="1218602">
              <a:spcAft>
                <a:spcPts val="0"/>
              </a:spcAft>
            </a:pPr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потребности в оборотном капитале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основании финансовой модели проекта</a:t>
            </a:r>
          </a:p>
          <a:p>
            <a:pPr algn="just" defTabSz="1218602">
              <a:spcAft>
                <a:spcPts val="0"/>
              </a:spcAft>
            </a:pPr>
            <a:endParaRPr lang="ru-RU" sz="140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Комплексная оценка проекта </a:t>
            </a:r>
          </a:p>
          <a:p>
            <a:pPr algn="just" defTabSz="1218602">
              <a:spcAft>
                <a:spcPts val="0"/>
              </a:spcAft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аналогично подходу при финансировании на инвестиционные цели</a:t>
            </a:r>
            <a:endParaRPr lang="ru-RU" sz="12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8921" y="1290438"/>
            <a:ext cx="5747620" cy="3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0" dirty="0" smtClean="0"/>
              <a:t>Инвестиционные цели</a:t>
            </a:r>
            <a:endParaRPr lang="ru-RU" b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588125" y="1281557"/>
            <a:ext cx="5666577" cy="3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0" dirty="0" smtClean="0"/>
              <a:t>Пополнение оборотных средств </a:t>
            </a:r>
            <a:endParaRPr lang="ru-RU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63538" y="7931888"/>
            <a:ext cx="1167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5759"/>
            <a:r>
              <a:rPr lang="ru-RU" sz="10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*согласно </a:t>
            </a:r>
            <a:r>
              <a:rPr lang="ru-RU" sz="1000" dirty="0">
                <a:solidFill>
                  <a:srgbClr val="1F4E79"/>
                </a:solidFill>
                <a:latin typeface="Arial Narrow" panose="020B0606020202030204" pitchFamily="34" charset="0"/>
              </a:rPr>
              <a:t>Правилам взаимодействия банков с АО «Корпорация «МСП</a:t>
            </a:r>
            <a:r>
              <a:rPr lang="ru-RU" sz="10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»</a:t>
            </a:r>
            <a:endParaRPr lang="en-US" sz="10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" y="6930886"/>
            <a:ext cx="504000" cy="50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" y="6061666"/>
            <a:ext cx="504000" cy="441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" y="3880136"/>
            <a:ext cx="504000" cy="50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8" y="1730916"/>
            <a:ext cx="504000" cy="50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1" y="5123193"/>
            <a:ext cx="594493" cy="468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" y="2642001"/>
            <a:ext cx="504000" cy="3898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34" y="5453686"/>
            <a:ext cx="504000" cy="50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08" y="4043744"/>
            <a:ext cx="252000" cy="25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83" y="4024570"/>
            <a:ext cx="252000" cy="25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2" y="3691415"/>
            <a:ext cx="365594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2" y="3732912"/>
            <a:ext cx="288000" cy="2524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34" y="6145448"/>
            <a:ext cx="504000" cy="50400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6542567" y="1872710"/>
            <a:ext cx="5731185" cy="2828261"/>
          </a:xfrm>
          <a:prstGeom prst="roundRect">
            <a:avLst>
              <a:gd name="adj" fmla="val 11789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04739" y="1902345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На инвестиционной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фазе</a:t>
            </a:r>
          </a:p>
          <a:p>
            <a:pPr lvl="0" algn="ctr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(отсутствие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выручки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61250" y="5455875"/>
            <a:ext cx="4680000" cy="1944000"/>
          </a:xfrm>
          <a:prstGeom prst="rect">
            <a:avLst/>
          </a:pr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just" defTabSz="1218602">
              <a:spcAft>
                <a:spcPts val="0"/>
              </a:spcAft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Подтверждение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соответствия критериям стартапа*: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>
              <a:spcAft>
                <a:spcPts val="0"/>
              </a:spcAft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получение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заключения независимой экспертной организации</a:t>
            </a:r>
          </a:p>
          <a:p>
            <a:pPr algn="just" defTabSz="1218602"/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потребности в оборотном капитале </a:t>
            </a:r>
            <a:endParaRPr lang="ru-RU" sz="1400" b="1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основании финансовой модели проекта и фактических показателей деятельности </a:t>
            </a:r>
            <a:endParaRPr lang="ru-RU" sz="120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/>
            <a:endParaRPr lang="ru-RU" sz="1200" dirty="0" smtClean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algn="just" defTabSz="1218602"/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Оценка финансовой устойчивости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компании </a:t>
            </a:r>
          </a:p>
          <a:p>
            <a:pPr algn="just" defTabSz="1218602"/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основании </a:t>
            </a:r>
            <a:r>
              <a:rPr lang="ru-RU" sz="1200" dirty="0">
                <a:solidFill>
                  <a:srgbClr val="1F4E79"/>
                </a:solidFill>
                <a:latin typeface="Arial Narrow" panose="020B0606020202030204" pitchFamily="34" charset="0"/>
              </a:rPr>
              <a:t>фактических показателей 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деятельности</a:t>
            </a:r>
            <a:endParaRPr lang="ru-RU" sz="12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42567" y="4828561"/>
            <a:ext cx="5731185" cy="2828261"/>
          </a:xfrm>
          <a:prstGeom prst="roundRect">
            <a:avLst>
              <a:gd name="adj" fmla="val 11789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21401" y="4829843"/>
            <a:ext cx="34131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</a:rPr>
              <a:t>эксплуатационной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фазе</a:t>
            </a:r>
          </a:p>
          <a:p>
            <a:pPr lvl="0" algn="ctr" defTabSz="1218602"/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(наличие выручки и истории деятельности)</a:t>
            </a:r>
          </a:p>
          <a:p>
            <a:pPr lvl="0" algn="ctr" defTabSz="1218602"/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66" y="2494826"/>
            <a:ext cx="504000" cy="504000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6480711" y="1701910"/>
            <a:ext cx="579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>
          <a:xfrm>
            <a:off x="366646" y="1701006"/>
            <a:ext cx="5761297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20" y="6846437"/>
            <a:ext cx="504000" cy="38982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66" y="3103878"/>
            <a:ext cx="504000" cy="504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84" y="4058925"/>
            <a:ext cx="288000" cy="222759"/>
          </a:xfrm>
          <a:prstGeom prst="rect">
            <a:avLst/>
          </a:prstGeom>
        </p:spPr>
      </p:pic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2700169" y="36513"/>
            <a:ext cx="957597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36000" rtlCol="0" anchor="ctr" anchorCtr="0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/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Оценка стартап-проектов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89412" y="36513"/>
            <a:ext cx="9604215" cy="1080318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>
                <a:solidFill>
                  <a:srgbClr val="1F4E79"/>
                </a:solidFill>
                <a:cs typeface="Arial" pitchFamily="34" charset="0"/>
              </a:rPr>
              <a:t>Порядок обращения в Корпорацию </a:t>
            </a:r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МСП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67" y="1249132"/>
            <a:ext cx="750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Порядок обращения в Корпорацию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59569" y="1689622"/>
            <a:ext cx="11916000" cy="0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8209" y="6198684"/>
            <a:ext cx="5806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Первичный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пакет документов для прямого обращения в Корпорацию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9873" y="7013759"/>
            <a:ext cx="5719696" cy="548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Актуальные формы документов размещены на официальном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сайте Корпорации </a:t>
            </a:r>
            <a:r>
              <a:rPr lang="en-US" sz="1400" dirty="0">
                <a:latin typeface="Arial Narrow" panose="020B0606020202030204" pitchFamily="34" charset="0"/>
                <a:hlinkClick r:id="rId2"/>
              </a:rPr>
              <a:t>https://corpmsp.ru/bankam/trebovania/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2450" y="1845104"/>
            <a:ext cx="5136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602"/>
            <a:r>
              <a:rPr lang="ru-RU" sz="1600" b="1" u="sng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Вариант 1</a:t>
            </a:r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: через </a:t>
            </a:r>
            <a:r>
              <a:rPr 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Банк-партнер или О</a:t>
            </a:r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рганизацию-партнера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8210" y="1815469"/>
            <a:ext cx="5832000" cy="5768672"/>
          </a:xfrm>
          <a:prstGeom prst="roundRect">
            <a:avLst>
              <a:gd name="adj" fmla="val 4112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42051" y="1816751"/>
            <a:ext cx="3733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602"/>
            <a:r>
              <a:rPr lang="ru-RU" sz="1600" b="1" u="sng" dirty="0">
                <a:solidFill>
                  <a:srgbClr val="1F4E79"/>
                </a:solidFill>
                <a:latin typeface="Arial Narrow" panose="020B0606020202030204" pitchFamily="34" charset="0"/>
              </a:rPr>
              <a:t>Вариант </a:t>
            </a:r>
            <a:r>
              <a:rPr lang="ru-RU" sz="1600" b="1" u="sng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: напрямую </a:t>
            </a:r>
            <a:r>
              <a:rPr 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в Корпорацию </a:t>
            </a:r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МСП*</a:t>
            </a:r>
            <a:endParaRPr lang="ru-RU" sz="160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142" y="7639014"/>
            <a:ext cx="11974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согласно Правилам взаимодействия банков с АО «Корпорация «МСП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» (</a:t>
            </a:r>
            <a:r>
              <a:rPr lang="en-US" sz="12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  <a:hlinkClick r:id="rId2"/>
              </a:rPr>
              <a:t>https://corpmsp.ru/bankam/trebovania</a:t>
            </a:r>
            <a:r>
              <a:rPr lang="en-US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  <a:hlinkClick r:id="rId2"/>
              </a:rPr>
              <a:t>/</a:t>
            </a: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) направление заявки на получение Независимой гарантии в Корпорацию непосредственно Заемщиком возможно в случае, если объем финансирования предполагается в размере более 200 млн рублей, а также если Заемщик соответствует критериям стартапа или быстрорастущего инновационного, высокотехнологичного предприятия («газели»).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**Определяется Банком / Организацией-партнером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06261" y="2223581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Заемщик</a:t>
              </a:r>
              <a:endParaRPr lang="ru-RU" sz="1400" b="1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06261" y="4862113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Корпорация 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МСП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06261" y="3540368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Банк / 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Организация- партнер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615525" y="2240183"/>
            <a:ext cx="4573284" cy="70339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Обращается в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Банк /Организацию-партнер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заявкой на получение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кредита / займа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09317" y="3540367"/>
            <a:ext cx="4566074" cy="69891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Принимает решение о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предоставлении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кредита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 займа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Направляет пакет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документов Заемщика в Корпорацию</a:t>
            </a:r>
            <a:r>
              <a:rPr lang="en-US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рассмотрения вопроса о предоставлении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гарантии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0833" y="4862113"/>
            <a:ext cx="4544558" cy="72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Принимает решение о предоставлении гарантии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6506455" y="2228296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Заемщик</a:t>
              </a:r>
              <a:endParaRPr lang="ru-RU" sz="1400" b="1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506455" y="3541125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Корпорация МСП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7715718" y="2234140"/>
            <a:ext cx="4577910" cy="71032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Обращается в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Корпорацию с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заявкой на получение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гарантии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14902" y="3212924"/>
            <a:ext cx="4565307" cy="13541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Проверяет субъекта МСП на соответствие требованиям Корпорации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Оказывает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консультационную поддержку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этапе формирования пакета документов для финансирования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Проводит </a:t>
            </a: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предварительное и/или параллельное с Банком / Организацией-партнером </a:t>
            </a:r>
            <a:r>
              <a:rPr lang="ru-RU" sz="1400" b="1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структурирование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сделки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Направляет информацию о проекте в Банки и организации-партнеры Корпорации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717562" y="4862113"/>
            <a:ext cx="4576065" cy="720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Принимает решение о предоставлении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кредита / займа</a:t>
            </a:r>
            <a:endParaRPr lang="ru-RU" sz="1400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6519873" y="4862113"/>
            <a:ext cx="1152000" cy="720000"/>
            <a:chOff x="603738" y="1258490"/>
            <a:chExt cx="1869688" cy="743513"/>
          </a:xfrm>
          <a:solidFill>
            <a:srgbClr val="1F4E79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603738" y="1258490"/>
              <a:ext cx="1869688" cy="743513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 txBox="1"/>
            <p:nvPr/>
          </p:nvSpPr>
          <p:spPr>
            <a:xfrm>
              <a:off x="625515" y="1280267"/>
              <a:ext cx="1826134" cy="699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Банк / 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Организация- партнер</a:t>
              </a:r>
              <a:endPara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Стрелка вниз 78"/>
          <p:cNvSpPr/>
          <p:nvPr/>
        </p:nvSpPr>
        <p:spPr>
          <a:xfrm>
            <a:off x="6949438" y="3119704"/>
            <a:ext cx="278400" cy="300379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6953363" y="4431126"/>
            <a:ext cx="278400" cy="300379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>
            <a:off x="847228" y="3119704"/>
            <a:ext cx="278400" cy="300379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>
            <a:off x="851153" y="4431126"/>
            <a:ext cx="278400" cy="300379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6533291" y="5624668"/>
            <a:ext cx="5721411" cy="38015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lvl="0" algn="just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ru-RU" sz="1400" i="0" u="sng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Итоговое решение Корпорации о предоставлении</a:t>
            </a:r>
            <a:r>
              <a:rPr kumimoji="0" lang="ru-RU" sz="1400" i="0" u="sng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гарантии принимается после принятия решения Банком / Организацией-партнером</a:t>
            </a:r>
            <a:endParaRPr kumimoji="0" lang="ru-RU" sz="1400" i="0" u="sng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43391" y="1815469"/>
            <a:ext cx="5832000" cy="5768672"/>
          </a:xfrm>
          <a:prstGeom prst="roundRect">
            <a:avLst>
              <a:gd name="adj" fmla="val 4112"/>
            </a:avLst>
          </a:prstGeom>
          <a:noFill/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9973" y="6195637"/>
            <a:ext cx="5806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Пакет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документов для получения гарантии Корпорации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48170" y="6463863"/>
            <a:ext cx="2890408" cy="548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Заявка на получение гарантии</a:t>
            </a:r>
          </a:p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Резюме проекта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623695" y="6465473"/>
            <a:ext cx="2631007" cy="548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Чек-лист</a:t>
            </a:r>
          </a:p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Анкета проекта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6260" y="6463429"/>
            <a:ext cx="5502531" cy="548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Заявка на получение гарантии</a:t>
            </a:r>
          </a:p>
          <a:p>
            <a:pPr marL="182563" lvl="0" indent="-182563" algn="just" defTabSz="914400" fontAlgn="base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Комплект документов, предоставленный в Банк / Организацию-партнер </a:t>
            </a:r>
            <a:r>
              <a:rPr lang="ru-RU" sz="1400" dirty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для получения </a:t>
            </a:r>
            <a:r>
              <a:rPr lang="ru-RU" sz="14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кредита / займа**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Диаграмма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495594"/>
              </p:ext>
            </p:extLst>
          </p:nvPr>
        </p:nvGraphicFramePr>
        <p:xfrm>
          <a:off x="6351095" y="1249084"/>
          <a:ext cx="6248400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169" y="36513"/>
            <a:ext cx="9575969" cy="1058996"/>
          </a:xfr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/>
            <a:r>
              <a:rPr lang="ru-RU" dirty="0" smtClean="0">
                <a:solidFill>
                  <a:srgbClr val="1F4E79"/>
                </a:solidFill>
                <a:cs typeface="Arial" pitchFamily="34" charset="0"/>
              </a:rPr>
              <a:t>Финансовая поддержка стартап-проектов: итоги 2017-2019</a:t>
            </a:r>
            <a:endParaRPr lang="ru-RU" sz="2400" b="0" dirty="0">
              <a:solidFill>
                <a:srgbClr val="5B9BD5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614" y="1894144"/>
            <a:ext cx="5866337" cy="49500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tlCol="0">
            <a:spAutoFit/>
          </a:bodyPr>
          <a:lstStyle/>
          <a:p>
            <a:pPr marL="11903" marR="0" lvl="0" indent="0" algn="l" defTabSz="457200" rtl="0" eaLnBrk="1" fontAlgn="base" latinLnBrk="0" hangingPunct="1">
              <a:lnSpc>
                <a:spcPts val="166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1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Поддержка, оказанная стартап-проектам</a:t>
            </a: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состоянию на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октября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2019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0956" y="4721616"/>
            <a:ext cx="5603434" cy="52950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1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Отраслевая специализация стартап-проектов</a:t>
            </a:r>
          </a:p>
          <a:p>
            <a:pPr lvl="0" defTabSz="914451"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состоянию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на </a:t>
            </a: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октября 2019 г.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19449" y="1040491"/>
            <a:ext cx="11988000" cy="864000"/>
            <a:chOff x="313824" y="539280"/>
            <a:chExt cx="14701039" cy="97153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13824" y="613631"/>
              <a:ext cx="14665429" cy="843203"/>
            </a:xfrm>
            <a:prstGeom prst="roundRect">
              <a:avLst>
                <a:gd name="adj" fmla="val 7540"/>
              </a:avLst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7027" y="539280"/>
              <a:ext cx="1839313" cy="971534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2017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2018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2019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37011" y="629275"/>
              <a:ext cx="13077852" cy="794901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marL="285766" marR="0" lvl="0" indent="-285766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Активное развитие направления поддержки высокотехнологичных стартап-проектов </a:t>
              </a:r>
            </a:p>
            <a:p>
              <a:pPr marL="285766" marR="0" lvl="0" indent="-285766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Специальный гарантийный продукт для высокотехнологичных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стартапов</a:t>
              </a:r>
            </a:p>
            <a:p>
              <a:pPr marL="285766" marR="0" lvl="0" indent="-285766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Поддержка стартапов – приоритетное направление деятельности АО «Корпорация «МСП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 panose="020F0502020204030204" pitchFamily="34" charset="0"/>
                  <a:cs typeface="Arial" pitchFamily="34" charset="0"/>
                </a:rPr>
                <a:t>»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6491181" y="5264064"/>
            <a:ext cx="579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05418" y="4718650"/>
            <a:ext cx="5993980" cy="5295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1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Поддержка проектов по федеральным округам </a:t>
            </a:r>
            <a:endParaRPr kumimoji="0" lang="ru-RU" sz="1641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состоянию на </a:t>
            </a:r>
            <a:r>
              <a:rPr lang="ru-RU" sz="1200" kern="0" noProof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</a:t>
            </a: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октября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2019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г.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1601" y="3419155"/>
            <a:ext cx="5760000" cy="1111487"/>
          </a:xfrm>
          <a:prstGeom prst="roundRect">
            <a:avLst>
              <a:gd name="adj" fmla="val 14473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tIns="0" bIns="0" rtlCol="0" anchor="b"/>
          <a:lstStyle/>
          <a:p>
            <a:pPr marL="0" marR="0" lvl="0" indent="0" algn="ctr" defTabSz="72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7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 поддержки стартап-проектов на 2019 </a:t>
            </a:r>
            <a:r>
              <a:rPr kumimoji="0" lang="ru-RU" sz="127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год: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 менее 3 400 млн рублей</a:t>
            </a:r>
            <a:endParaRPr kumimoji="0" lang="ru-RU" sz="148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43828" y="2618603"/>
            <a:ext cx="1188000" cy="34287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52895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1 454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млн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89517" y="2603987"/>
            <a:ext cx="4028853" cy="360000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DEEBF7"/>
          </a:solidFill>
          <a:ln>
            <a:solidFill>
              <a:srgbClr val="25406F"/>
            </a:solidFill>
          </a:ln>
        </p:spPr>
        <p:txBody>
          <a:bodyPr wrap="square" lIns="46875" tIns="0" rIns="0" bIns="0" rtlCol="0" anchor="ctr"/>
          <a:lstStyle/>
          <a:p>
            <a:pPr marL="0" marR="0" lvl="0" indent="0" algn="l" defTabSz="595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Выдано гарантий в 2017 году: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4793" y="3031122"/>
            <a:ext cx="1188000" cy="34287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52895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3 196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млн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87985" y="3016506"/>
            <a:ext cx="4028093" cy="360000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DEEBF7"/>
          </a:solidFill>
          <a:ln>
            <a:solidFill>
              <a:srgbClr val="25406F"/>
            </a:solidFill>
          </a:ln>
        </p:spPr>
        <p:txBody>
          <a:bodyPr wrap="square" lIns="46875" tIns="0" rIns="0" bIns="0" rtlCol="0" anchor="ctr"/>
          <a:lstStyle/>
          <a:p>
            <a:pPr marL="0" marR="0" lvl="0" indent="0" algn="l" defTabSz="595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Выдано гарантий в 2018 году: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8633" y="5263160"/>
            <a:ext cx="5761297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sp>
        <p:nvSpPr>
          <p:cNvPr id="78" name="Прямоугольник 77"/>
          <p:cNvSpPr/>
          <p:nvPr/>
        </p:nvSpPr>
        <p:spPr>
          <a:xfrm>
            <a:off x="4755709" y="3485169"/>
            <a:ext cx="1188000" cy="34287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52895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2 168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млн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79" name="Стрелка вправо 78"/>
          <p:cNvSpPr/>
          <p:nvPr/>
        </p:nvSpPr>
        <p:spPr>
          <a:xfrm>
            <a:off x="601398" y="3459795"/>
            <a:ext cx="4028853" cy="360000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DEEBF7"/>
          </a:solidFill>
          <a:ln>
            <a:solidFill>
              <a:srgbClr val="25406F"/>
            </a:solidFill>
          </a:ln>
        </p:spPr>
        <p:txBody>
          <a:bodyPr wrap="square" lIns="46875" tIns="0" rIns="0" bIns="0" rtlCol="0" anchor="ctr"/>
          <a:lstStyle/>
          <a:p>
            <a:pPr marL="0" marR="0" lvl="0" indent="0" algn="l" defTabSz="595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Выдано гарантий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2019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году: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56674" y="3876172"/>
            <a:ext cx="1188000" cy="34287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52895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5 169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млн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rebuchet MS"/>
              </a:rPr>
              <a:t>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rebuchet MS"/>
            </a:endParaRPr>
          </a:p>
        </p:txBody>
      </p:sp>
      <p:sp>
        <p:nvSpPr>
          <p:cNvPr id="81" name="Стрелка вправо 80"/>
          <p:cNvSpPr/>
          <p:nvPr/>
        </p:nvSpPr>
        <p:spPr>
          <a:xfrm>
            <a:off x="599866" y="3861556"/>
            <a:ext cx="4028093" cy="360000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DEEBF7"/>
          </a:solidFill>
          <a:ln>
            <a:solidFill>
              <a:srgbClr val="25406F"/>
            </a:solidFill>
          </a:ln>
        </p:spPr>
        <p:txBody>
          <a:bodyPr wrap="square" lIns="46875" tIns="0" rIns="0" bIns="0" rtlCol="0" anchor="ctr"/>
          <a:lstStyle/>
          <a:p>
            <a:pPr marL="0" marR="0" lvl="0" indent="0" algn="l" defTabSz="595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 в работе: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480711" y="2401158"/>
            <a:ext cx="5796000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>
          <a:xfrm>
            <a:off x="398920" y="2400254"/>
            <a:ext cx="5761297" cy="0"/>
          </a:xfrm>
          <a:prstGeom prst="line">
            <a:avLst/>
          </a:prstGeom>
          <a:noFill/>
          <a:ln w="19050" cap="flat" cmpd="sng" algn="ctr">
            <a:solidFill>
              <a:srgbClr val="1F4E79"/>
            </a:solidFill>
            <a:prstDash val="solid"/>
            <a:miter lim="800000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6482435" y="1869429"/>
            <a:ext cx="5993980" cy="52950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41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Поддержка проектов по </a:t>
            </a:r>
            <a:r>
              <a:rPr lang="ru-RU" sz="1641" b="1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областям</a:t>
            </a:r>
            <a:endParaRPr kumimoji="0" lang="ru-RU" sz="1641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lvl="0" defTabSz="914451"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состоянию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на </a:t>
            </a: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 </a:t>
            </a: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октября 2019 г.</a:t>
            </a:r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40855"/>
              </p:ext>
            </p:extLst>
          </p:nvPr>
        </p:nvGraphicFramePr>
        <p:xfrm>
          <a:off x="6491180" y="5297054"/>
          <a:ext cx="5784958" cy="2835919"/>
        </p:xfrm>
        <a:graphic>
          <a:graphicData uri="http://schemas.openxmlformats.org/drawingml/2006/table">
            <a:tbl>
              <a:tblPr firstRow="1" bandRow="1"/>
              <a:tblGrid>
                <a:gridCol w="2688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8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835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152144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Отраслевая специализация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152144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Объем гарантийной поддержки</a:t>
                      </a:r>
                    </a:p>
                    <a:p>
                      <a:pPr marL="0" algn="ctr" defTabSz="1152144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Привлеченное финансирование,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млн рублей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617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Обрабатывающее производство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4 290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8 728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617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Химическая промышленность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790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 </a:t>
                      </a: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226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809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ИТ</a:t>
                      </a:r>
                      <a:r>
                        <a:rPr lang="ru-RU" sz="1200" kern="1200" baseline="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 и т</a:t>
                      </a: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елекоммуникационные технологии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519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720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Сельское хозяйство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499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790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0409834"/>
                  </a:ext>
                </a:extLst>
              </a:tr>
              <a:tr h="218703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Научные исследования (мед. изделия)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358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550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617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Деятельность в области спорта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116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232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3809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Здравоохранение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104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148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Робототехника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760330"/>
                  </a:ext>
                </a:extLst>
              </a:tr>
              <a:tr h="223106">
                <a:tc>
                  <a:txBody>
                    <a:bodyPr/>
                    <a:lstStyle/>
                    <a:p>
                      <a:pPr marL="0" algn="l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Станкостроение</a:t>
                      </a:r>
                      <a:endParaRPr lang="ru-RU" sz="1200" kern="1200" dirty="0">
                        <a:solidFill>
                          <a:srgbClr val="1F4E79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Raavi" panose="020B0502040204020203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42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42</a:t>
                      </a:r>
                    </a:p>
                  </a:txBody>
                  <a:tcPr marL="45720" marR="4572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1977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818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536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87" name="Группа 86"/>
          <p:cNvGrpSpPr/>
          <p:nvPr/>
        </p:nvGrpSpPr>
        <p:grpSpPr>
          <a:xfrm>
            <a:off x="1568424" y="5677642"/>
            <a:ext cx="3784599" cy="2023533"/>
            <a:chOff x="2373185" y="5612674"/>
            <a:chExt cx="4620092" cy="2552539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57" r="81808" b="16152"/>
            <a:stretch/>
          </p:blipFill>
          <p:spPr>
            <a:xfrm rot="21380521">
              <a:off x="2373185" y="6811625"/>
              <a:ext cx="897891" cy="742577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" r="1"/>
            <a:stretch/>
          </p:blipFill>
          <p:spPr>
            <a:xfrm>
              <a:off x="2728913" y="5612674"/>
              <a:ext cx="4264364" cy="255253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0" name="Прямоугольник 89"/>
          <p:cNvSpPr/>
          <p:nvPr/>
        </p:nvSpPr>
        <p:spPr>
          <a:xfrm>
            <a:off x="3136833" y="5411430"/>
            <a:ext cx="126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Северо-западный ФО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6894" y="5712518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3 684 млн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6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597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27371" y="5527522"/>
            <a:ext cx="1080000" cy="1712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Центральный ФО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28476" y="6293182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787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1 234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7371" y="6090671"/>
            <a:ext cx="1080000" cy="1821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Приволжский ФО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3174571" y="5648053"/>
            <a:ext cx="142065" cy="212205"/>
            <a:chOff x="3609462" y="3734508"/>
            <a:chExt cx="180000" cy="291420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589064" y="5735694"/>
            <a:ext cx="142065" cy="212205"/>
            <a:chOff x="3609462" y="3734508"/>
            <a:chExt cx="180000" cy="291420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601922" y="6348364"/>
            <a:ext cx="142065" cy="212205"/>
            <a:chOff x="3609462" y="3734508"/>
            <a:chExt cx="180000" cy="2914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cxnSp>
        <p:nvCxnSpPr>
          <p:cNvPr id="104" name="Прямая соединительная линия 103"/>
          <p:cNvCxnSpPr>
            <a:endCxn id="94" idx="3"/>
          </p:cNvCxnSpPr>
          <p:nvPr/>
        </p:nvCxnSpPr>
        <p:spPr>
          <a:xfrm flipH="1" flipV="1">
            <a:off x="1607371" y="6181768"/>
            <a:ext cx="807362" cy="41449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grpSp>
        <p:nvGrpSpPr>
          <p:cNvPr id="105" name="Группа 104"/>
          <p:cNvGrpSpPr/>
          <p:nvPr/>
        </p:nvGrpSpPr>
        <p:grpSpPr>
          <a:xfrm>
            <a:off x="2602449" y="7965487"/>
            <a:ext cx="3502731" cy="226830"/>
            <a:chOff x="2780650" y="6508982"/>
            <a:chExt cx="4438041" cy="311503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592" y="6600761"/>
              <a:ext cx="144000" cy="144000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5778690" y="6515795"/>
              <a:ext cx="1440001" cy="29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itchFamily="34" charset="0"/>
                </a:rPr>
                <a:t>Объем кредитования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2780650" y="6524618"/>
              <a:ext cx="1525719" cy="295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itchFamily="34" charset="0"/>
                </a:rPr>
                <a:t>Условные обозначения:</a:t>
              </a:r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864" y="6579947"/>
              <a:ext cx="180000" cy="179999"/>
            </a:xfrm>
            <a:prstGeom prst="rect">
              <a:avLst/>
            </a:prstGeom>
          </p:spPr>
        </p:pic>
        <p:sp>
          <p:nvSpPr>
            <p:cNvPr id="110" name="Прямоугольник 109"/>
            <p:cNvSpPr/>
            <p:nvPr/>
          </p:nvSpPr>
          <p:spPr>
            <a:xfrm>
              <a:off x="4477446" y="6508982"/>
              <a:ext cx="1070765" cy="295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itchFamily="34" charset="0"/>
                </a:rPr>
                <a:t>Сумма гарантий 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286708" y="5623175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792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1 744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cxnSp>
        <p:nvCxnSpPr>
          <p:cNvPr id="112" name="Прямая соединительная линия 111"/>
          <p:cNvCxnSpPr>
            <a:endCxn id="92" idx="3"/>
          </p:cNvCxnSpPr>
          <p:nvPr/>
        </p:nvCxnSpPr>
        <p:spPr>
          <a:xfrm flipH="1" flipV="1">
            <a:off x="1607371" y="5613156"/>
            <a:ext cx="689188" cy="9026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cxnSp>
        <p:nvCxnSpPr>
          <p:cNvPr id="113" name="Прямая соединительная линия 112"/>
          <p:cNvCxnSpPr>
            <a:stCxn id="90" idx="1"/>
          </p:cNvCxnSpPr>
          <p:nvPr/>
        </p:nvCxnSpPr>
        <p:spPr>
          <a:xfrm flipH="1">
            <a:off x="2364291" y="5501430"/>
            <a:ext cx="772542" cy="67574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14" name="Прямоугольник 113"/>
          <p:cNvSpPr/>
          <p:nvPr/>
        </p:nvSpPr>
        <p:spPr>
          <a:xfrm>
            <a:off x="4849943" y="6597895"/>
            <a:ext cx="126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Дальневосточный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ФО</a:t>
            </a:r>
          </a:p>
        </p:txBody>
      </p:sp>
      <p:grpSp>
        <p:nvGrpSpPr>
          <p:cNvPr id="115" name="Группа 114"/>
          <p:cNvGrpSpPr/>
          <p:nvPr/>
        </p:nvGrpSpPr>
        <p:grpSpPr>
          <a:xfrm>
            <a:off x="5173829" y="6859064"/>
            <a:ext cx="142065" cy="212205"/>
            <a:chOff x="3609462" y="3734508"/>
            <a:chExt cx="180000" cy="291420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sp>
        <p:nvSpPr>
          <p:cNvPr id="118" name="TextBox 117"/>
          <p:cNvSpPr txBox="1"/>
          <p:nvPr/>
        </p:nvSpPr>
        <p:spPr>
          <a:xfrm>
            <a:off x="5311366" y="6829952"/>
            <a:ext cx="12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978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2 081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cxnSp>
        <p:nvCxnSpPr>
          <p:cNvPr id="119" name="Прямая соединительная линия 118"/>
          <p:cNvCxnSpPr>
            <a:endCxn id="114" idx="1"/>
          </p:cNvCxnSpPr>
          <p:nvPr/>
        </p:nvCxnSpPr>
        <p:spPr>
          <a:xfrm flipV="1">
            <a:off x="4768824" y="6687895"/>
            <a:ext cx="81119" cy="50528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058493" y="7614896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50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50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860612" y="7463562"/>
            <a:ext cx="108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Уральский ФО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915898" y="7657290"/>
            <a:ext cx="142065" cy="212205"/>
            <a:chOff x="3609462" y="3734508"/>
            <a:chExt cx="180000" cy="291420"/>
          </a:xfrm>
        </p:grpSpPr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cxnSp>
        <p:nvCxnSpPr>
          <p:cNvPr id="125" name="Прямая соединительная линия 124"/>
          <p:cNvCxnSpPr/>
          <p:nvPr/>
        </p:nvCxnSpPr>
        <p:spPr>
          <a:xfrm flipH="1">
            <a:off x="1936182" y="7027463"/>
            <a:ext cx="857756" cy="43791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261944" y="7617958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28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4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0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094571" y="7476284"/>
            <a:ext cx="108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Сибирский ФО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2118820" y="7664186"/>
            <a:ext cx="142065" cy="212205"/>
            <a:chOff x="3609462" y="3734508"/>
            <a:chExt cx="180000" cy="291420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  <p:cxnSp>
        <p:nvCxnSpPr>
          <p:cNvPr id="131" name="Прямая соединительная линия 130"/>
          <p:cNvCxnSpPr>
            <a:endCxn id="127" idx="3"/>
          </p:cNvCxnSpPr>
          <p:nvPr/>
        </p:nvCxnSpPr>
        <p:spPr>
          <a:xfrm flipH="1">
            <a:off x="3174571" y="7393974"/>
            <a:ext cx="244330" cy="17231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>
          <a:xfrm flipH="1" flipV="1">
            <a:off x="1497269" y="6837665"/>
            <a:ext cx="387572" cy="8647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Прямоугольник 132"/>
          <p:cNvSpPr/>
          <p:nvPr/>
        </p:nvSpPr>
        <p:spPr>
          <a:xfrm>
            <a:off x="527371" y="6736548"/>
            <a:ext cx="1080000" cy="1789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Южный ФО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7850" y="6935807"/>
            <a:ext cx="99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499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itchFamily="34" charset="0"/>
              </a:rPr>
              <a:t>790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млн рублей</a:t>
            </a:r>
          </a:p>
        </p:txBody>
      </p:sp>
      <p:grpSp>
        <p:nvGrpSpPr>
          <p:cNvPr id="135" name="Группа 134"/>
          <p:cNvGrpSpPr/>
          <p:nvPr/>
        </p:nvGrpSpPr>
        <p:grpSpPr>
          <a:xfrm>
            <a:off x="610868" y="6980970"/>
            <a:ext cx="142065" cy="212205"/>
            <a:chOff x="3609462" y="3734508"/>
            <a:chExt cx="180000" cy="291420"/>
          </a:xfrm>
        </p:grpSpPr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422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50159</TotalTime>
  <Words>2135</Words>
  <Application>Microsoft Office PowerPoint</Application>
  <PresentationFormat>Произвольный</PresentationFormat>
  <Paragraphs>330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5_Title</vt:lpstr>
      <vt:lpstr>Презентация PowerPoint</vt:lpstr>
      <vt:lpstr>О Корпорации МСП</vt:lpstr>
      <vt:lpstr>Финансовая поддержка высокотехнологичных и инновационных субъектов МСП</vt:lpstr>
      <vt:lpstr>Презентация PowerPoint</vt:lpstr>
      <vt:lpstr>Критерии отбора стартап-проектов</vt:lpstr>
      <vt:lpstr>Критерии отбора стартап-проектов</vt:lpstr>
      <vt:lpstr>Презентация PowerPoint</vt:lpstr>
      <vt:lpstr>Порядок обращения в Корпорацию МСП</vt:lpstr>
      <vt:lpstr>Финансовая поддержка стартап-проектов: итоги 2017-2019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Людмила</cp:lastModifiedBy>
  <cp:revision>1291</cp:revision>
  <cp:lastPrinted>2019-09-13T18:32:49Z</cp:lastPrinted>
  <dcterms:created xsi:type="dcterms:W3CDTF">2015-12-16T13:43:54Z</dcterms:created>
  <dcterms:modified xsi:type="dcterms:W3CDTF">2019-11-01T13:26:00Z</dcterms:modified>
</cp:coreProperties>
</file>