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59" r:id="rId19"/>
    <p:sldId id="260" r:id="rId20"/>
    <p:sldId id="261" r:id="rId21"/>
    <p:sldId id="26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6;&#1072;&#1073;&#1086;&#1090;&#1072;\!&#1050;&#1057;&#1054;&#1044;&#1044;&#1080;&#1050;&#1055;&#1056;&#1080;&#1050;&#1057;&#1054;&#1058;\&#1062;&#1080;&#1084;&#1083;&#1103;&#1085;&#1089;&#1082;&#1080;&#1081;%20&#1088;&#1072;&#1081;&#1086;&#1085;\&#1050;&#1085;&#1080;&#1075;&#1072;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6;&#1072;&#1073;&#1086;&#1090;&#1072;\!&#1050;&#1057;&#1054;&#1044;&#1044;&#1080;&#1050;&#1055;&#1056;&#1080;&#1050;&#1057;&#1054;&#1058;\&#1062;&#1080;&#1084;&#1083;&#1103;&#1085;&#1089;&#1082;&#1080;&#1081;%20&#1088;&#1072;&#1081;&#1086;&#1085;\&#1050;&#1085;&#1080;&#1075;&#1072;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6;&#1072;&#1073;&#1086;&#1090;&#1072;\!&#1050;&#1057;&#1054;&#1044;&#1044;&#1080;&#1050;&#1055;&#1056;&#1080;&#1050;&#1057;&#1054;&#1058;\&#1062;&#1080;&#1084;&#1083;&#1103;&#1085;&#1089;&#1082;&#1080;&#1081;%20&#1088;&#1072;&#1081;&#1086;&#1085;\&#1050;&#1085;&#1080;&#1075;&#1072;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6;&#1072;&#1073;&#1086;&#1090;&#1072;\!&#1050;&#1057;&#1054;&#1044;&#1044;&#1080;&#1050;&#1055;&#1056;&#1080;&#1050;&#1057;&#1054;&#1058;\&#1062;&#1080;&#1084;&#1083;&#1103;&#1085;&#1089;&#1082;&#1080;&#1081;%20&#1088;&#1072;&#1081;&#1086;&#1085;\&#1050;&#1085;&#1080;&#1075;&#1072;1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6;&#1072;&#1073;&#1086;&#1090;&#1072;\!&#1050;&#1057;&#1054;&#1044;&#1044;&#1080;&#1050;&#1055;&#1056;&#1080;&#1050;&#1057;&#1054;&#1058;\&#1062;&#1080;&#1084;&#1083;&#1103;&#1085;&#1089;&#1082;&#1080;&#1081;%20&#1088;&#1072;&#1081;&#1086;&#1085;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cat>
            <c:strRef>
              <c:f>Лист28!$A$1:$A$3</c:f>
              <c:strCache>
                <c:ptCount val="3"/>
                <c:pt idx="0">
                  <c:v>Капитальные</c:v>
                </c:pt>
                <c:pt idx="1">
                  <c:v>Переходные</c:v>
                </c:pt>
                <c:pt idx="2">
                  <c:v>Низшие</c:v>
                </c:pt>
              </c:strCache>
            </c:strRef>
          </c:cat>
          <c:val>
            <c:numRef>
              <c:f>Лист28!$B$1:$B$3</c:f>
              <c:numCache>
                <c:formatCode>General</c:formatCode>
                <c:ptCount val="3"/>
                <c:pt idx="0">
                  <c:v>407.13599999999963</c:v>
                </c:pt>
                <c:pt idx="1">
                  <c:v>23.818999999999999</c:v>
                </c:pt>
                <c:pt idx="2">
                  <c:v>81.823999999999998</c:v>
                </c:pt>
              </c:numCache>
            </c:numRef>
          </c:val>
        </c:ser>
        <c:gapWidth val="0"/>
        <c:axId val="298780544"/>
        <c:axId val="327612672"/>
      </c:barChart>
      <c:catAx>
        <c:axId val="29878054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b="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 b="0">
                    <a:latin typeface="Times New Roman" pitchFamily="18" charset="0"/>
                    <a:cs typeface="Times New Roman" pitchFamily="18" charset="0"/>
                  </a:rPr>
                  <a:t>Тип  дорожной одежды</a:t>
                </a:r>
              </a:p>
            </c:rich>
          </c:tx>
          <c:layout/>
        </c:title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27612672"/>
        <c:crosses val="autoZero"/>
        <c:auto val="1"/>
        <c:lblAlgn val="ctr"/>
        <c:lblOffset val="100"/>
      </c:catAx>
      <c:valAx>
        <c:axId val="327612672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 b="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 b="0">
                    <a:latin typeface="Times New Roman" pitchFamily="18" charset="0"/>
                    <a:cs typeface="Times New Roman" pitchFamily="18" charset="0"/>
                  </a:rPr>
                  <a:t>Протяженность,</a:t>
                </a:r>
                <a:r>
                  <a:rPr lang="ru-RU" b="0" baseline="0">
                    <a:latin typeface="Times New Roman" pitchFamily="18" charset="0"/>
                    <a:cs typeface="Times New Roman" pitchFamily="18" charset="0"/>
                  </a:rPr>
                  <a:t> км</a:t>
                </a:r>
                <a:endParaRPr lang="ru-RU" b="0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98780544"/>
        <c:crosses val="autoZero"/>
        <c:crossBetween val="between"/>
      </c:valAx>
    </c:plotArea>
    <c:plotVisOnly val="1"/>
    <c:dispBlanksAs val="gap"/>
  </c:chart>
  <c:spPr>
    <a:ln>
      <a:noFill/>
    </a:ln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cat>
            <c:strRef>
              <c:f>Лист28!$A$6:$A$17</c:f>
              <c:strCache>
                <c:ptCount val="12"/>
                <c:pt idx="0">
                  <c:v>II категория</c:v>
                </c:pt>
                <c:pt idx="1">
                  <c:v>III категория </c:v>
                </c:pt>
                <c:pt idx="2">
                  <c:v>IV категория </c:v>
                </c:pt>
                <c:pt idx="3">
                  <c:v>V категория</c:v>
                </c:pt>
                <c:pt idx="4">
                  <c:v>Магистральная улица районного значения: пешеходно-транспортная</c:v>
                </c:pt>
                <c:pt idx="5">
                  <c:v>Магистральная улица районного значения: транспортно-пешеходная</c:v>
                </c:pt>
                <c:pt idx="6">
                  <c:v>Улицы и дороги местного значения: улицы в жилой застройке</c:v>
                </c:pt>
                <c:pt idx="7">
                  <c:v>Поселковая дорога</c:v>
                </c:pt>
                <c:pt idx="8">
                  <c:v>Главная улица</c:v>
                </c:pt>
                <c:pt idx="9">
                  <c:v>Улица в жилой застройке: основная</c:v>
                </c:pt>
                <c:pt idx="10">
                  <c:v>Улица в жилой застройке: второстепенная</c:v>
                </c:pt>
                <c:pt idx="11">
                  <c:v>Проезд</c:v>
                </c:pt>
              </c:strCache>
            </c:strRef>
          </c:cat>
          <c:val>
            <c:numRef>
              <c:f>Лист28!$B$6:$B$17</c:f>
              <c:numCache>
                <c:formatCode>General</c:formatCode>
                <c:ptCount val="12"/>
                <c:pt idx="0">
                  <c:v>12.32</c:v>
                </c:pt>
                <c:pt idx="1">
                  <c:v>85.95</c:v>
                </c:pt>
                <c:pt idx="2">
                  <c:v>147.07</c:v>
                </c:pt>
                <c:pt idx="3">
                  <c:v>3.75</c:v>
                </c:pt>
                <c:pt idx="4">
                  <c:v>23.29</c:v>
                </c:pt>
                <c:pt idx="5">
                  <c:v>8.4750000000000068</c:v>
                </c:pt>
                <c:pt idx="6">
                  <c:v>45.793000000000013</c:v>
                </c:pt>
                <c:pt idx="7">
                  <c:v>8.7170000000000005</c:v>
                </c:pt>
                <c:pt idx="8">
                  <c:v>19.128</c:v>
                </c:pt>
                <c:pt idx="9">
                  <c:v>25.254999999999999</c:v>
                </c:pt>
                <c:pt idx="10">
                  <c:v>122.087</c:v>
                </c:pt>
                <c:pt idx="11">
                  <c:v>10.944000000000001</c:v>
                </c:pt>
              </c:numCache>
            </c:numRef>
          </c:val>
        </c:ser>
        <c:gapWidth val="0"/>
        <c:axId val="326269568"/>
        <c:axId val="326284032"/>
      </c:barChart>
      <c:catAx>
        <c:axId val="32626956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b="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 b="0">
                    <a:latin typeface="Times New Roman" pitchFamily="18" charset="0"/>
                    <a:cs typeface="Times New Roman" pitchFamily="18" charset="0"/>
                  </a:rPr>
                  <a:t>Категории</a:t>
                </a:r>
                <a:r>
                  <a:rPr lang="ru-RU" b="0" baseline="0">
                    <a:latin typeface="Times New Roman" pitchFamily="18" charset="0"/>
                    <a:cs typeface="Times New Roman" pitchFamily="18" charset="0"/>
                  </a:rPr>
                  <a:t> улиц и дорог</a:t>
                </a:r>
                <a:endParaRPr lang="ru-RU" b="0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>
            <c:manualLayout>
              <c:xMode val="edge"/>
              <c:yMode val="edge"/>
              <c:x val="0.43146095539792007"/>
              <c:y val="0.92387788127791159"/>
            </c:manualLayout>
          </c:layout>
        </c:title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26284032"/>
        <c:crosses val="autoZero"/>
        <c:auto val="1"/>
        <c:lblAlgn val="ctr"/>
        <c:lblOffset val="100"/>
      </c:catAx>
      <c:valAx>
        <c:axId val="326284032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 b="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 b="0">
                    <a:latin typeface="Times New Roman" pitchFamily="18" charset="0"/>
                    <a:cs typeface="Times New Roman" pitchFamily="18" charset="0"/>
                  </a:rPr>
                  <a:t>Протяженность,км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26269568"/>
        <c:crosses val="autoZero"/>
        <c:crossBetween val="between"/>
      </c:valAx>
    </c:plotArea>
    <c:plotVisOnly val="1"/>
    <c:dispBlanksAs val="gap"/>
  </c:chart>
  <c:spPr>
    <a:ln>
      <a:noFill/>
    </a:ln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cat>
            <c:strRef>
              <c:f>Лист28!$A$20:$A$21</c:f>
              <c:strCache>
                <c:ptCount val="2"/>
                <c:pt idx="0">
                  <c:v>Состоят на балансе</c:v>
                </c:pt>
                <c:pt idx="1">
                  <c:v>бесхозные</c:v>
                </c:pt>
              </c:strCache>
            </c:strRef>
          </c:cat>
          <c:val>
            <c:numRef>
              <c:f>Лист28!$B$20:$B$21</c:f>
              <c:numCache>
                <c:formatCode>General</c:formatCode>
                <c:ptCount val="2"/>
                <c:pt idx="0">
                  <c:v>476.19</c:v>
                </c:pt>
                <c:pt idx="1">
                  <c:v>36.598900000000263</c:v>
                </c:pt>
              </c:numCache>
            </c:numRef>
          </c:val>
        </c:ser>
        <c:gapWidth val="0"/>
        <c:axId val="153358720"/>
        <c:axId val="153360256"/>
      </c:barChart>
      <c:catAx>
        <c:axId val="15335872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3360256"/>
        <c:crosses val="autoZero"/>
        <c:auto val="1"/>
        <c:lblAlgn val="ctr"/>
        <c:lblOffset val="100"/>
      </c:catAx>
      <c:valAx>
        <c:axId val="153360256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 b="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 b="0">
                    <a:latin typeface="Times New Roman" pitchFamily="18" charset="0"/>
                    <a:cs typeface="Times New Roman" pitchFamily="18" charset="0"/>
                  </a:rPr>
                  <a:t>Протяженность,км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3358720"/>
        <c:crosses val="autoZero"/>
        <c:crossBetween val="between"/>
      </c:valAx>
      <c:spPr>
        <a:ln>
          <a:noFill/>
        </a:ln>
      </c:spPr>
    </c:plotArea>
    <c:plotVisOnly val="1"/>
    <c:dispBlanksAs val="gap"/>
  </c:chart>
  <c:spPr>
    <a:ln>
      <a:noFill/>
    </a:ln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cat>
            <c:strRef>
              <c:f>Лист28!$A$26:$A$33</c:f>
              <c:strCache>
                <c:ptCount val="8"/>
                <c:pt idx="0">
                  <c:v>Цимлянский район</c:v>
                </c:pt>
                <c:pt idx="1">
                  <c:v>Цимлянское городское поселение</c:v>
                </c:pt>
                <c:pt idx="2">
                  <c:v>Калининское сельское поселение</c:v>
                </c:pt>
                <c:pt idx="3">
                  <c:v>Лозновское сельское поселение</c:v>
                </c:pt>
                <c:pt idx="4">
                  <c:v>Маркинское сельское поселение</c:v>
                </c:pt>
                <c:pt idx="5">
                  <c:v>Новоцимлянское сельское поселение</c:v>
                </c:pt>
                <c:pt idx="6">
                  <c:v>Саркеловское сельское поселение</c:v>
                </c:pt>
                <c:pt idx="7">
                  <c:v>Красноярское сельское поселение</c:v>
                </c:pt>
              </c:strCache>
            </c:strRef>
          </c:cat>
          <c:val>
            <c:numRef>
              <c:f>Лист28!$B$26:$B$33</c:f>
              <c:numCache>
                <c:formatCode>General</c:formatCode>
                <c:ptCount val="8"/>
                <c:pt idx="0">
                  <c:v>0.55000000000000004</c:v>
                </c:pt>
                <c:pt idx="1">
                  <c:v>2.9499999999999997</c:v>
                </c:pt>
                <c:pt idx="2">
                  <c:v>7.0000000000000021E-2</c:v>
                </c:pt>
                <c:pt idx="3">
                  <c:v>7.0000000000000021E-2</c:v>
                </c:pt>
                <c:pt idx="4">
                  <c:v>0.13</c:v>
                </c:pt>
                <c:pt idx="5">
                  <c:v>3.0000000000000002E-2</c:v>
                </c:pt>
                <c:pt idx="6">
                  <c:v>0.31000000000000238</c:v>
                </c:pt>
                <c:pt idx="7">
                  <c:v>0.5</c:v>
                </c:pt>
              </c:numCache>
            </c:numRef>
          </c:val>
        </c:ser>
        <c:gapWidth val="0"/>
        <c:axId val="153413120"/>
        <c:axId val="153415040"/>
      </c:barChart>
      <c:catAx>
        <c:axId val="15341312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b="0"/>
                </a:pPr>
                <a:r>
                  <a:rPr lang="ru-RU" b="0">
                    <a:latin typeface="Times New Roman" pitchFamily="18" charset="0"/>
                    <a:cs typeface="Times New Roman" pitchFamily="18" charset="0"/>
                  </a:rPr>
                  <a:t>Муниципальные образования</a:t>
                </a:r>
              </a:p>
            </c:rich>
          </c:tx>
          <c:layout>
            <c:manualLayout>
              <c:xMode val="edge"/>
              <c:yMode val="edge"/>
              <c:x val="0.38041192305440086"/>
              <c:y val="0.93805825672954712"/>
            </c:manualLayout>
          </c:layout>
        </c:title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3415040"/>
        <c:crosses val="autoZero"/>
        <c:auto val="1"/>
        <c:lblAlgn val="ctr"/>
        <c:lblOffset val="100"/>
      </c:catAx>
      <c:valAx>
        <c:axId val="153415040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 b="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 b="0">
                    <a:latin typeface="Times New Roman" pitchFamily="18" charset="0"/>
                    <a:cs typeface="Times New Roman" pitchFamily="18" charset="0"/>
                  </a:rPr>
                  <a:t>Плотность сети ,</a:t>
                </a:r>
                <a:r>
                  <a:rPr lang="ru-RU" b="0" baseline="0">
                    <a:latin typeface="Times New Roman" pitchFamily="18" charset="0"/>
                    <a:cs typeface="Times New Roman" pitchFamily="18" charset="0"/>
                  </a:rPr>
                  <a:t> км/кв.км</a:t>
                </a:r>
                <a:endParaRPr lang="ru-RU" b="0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3413120"/>
        <c:crosses val="autoZero"/>
        <c:crossBetween val="between"/>
      </c:valAx>
    </c:plotArea>
    <c:plotVisOnly val="1"/>
    <c:dispBlanksAs val="gap"/>
  </c:chart>
  <c:spPr>
    <a:ln>
      <a:noFill/>
    </a:ln>
  </c:sp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cat>
            <c:strRef>
              <c:f>Лист28!$A$36:$A$43</c:f>
              <c:strCache>
                <c:ptCount val="8"/>
                <c:pt idx="0">
                  <c:v>Цимлянский район</c:v>
                </c:pt>
                <c:pt idx="1">
                  <c:v>Цимлянское городское поселение</c:v>
                </c:pt>
                <c:pt idx="2">
                  <c:v>Калининское сельское поселение</c:v>
                </c:pt>
                <c:pt idx="3">
                  <c:v>Лозновское сельское поселение</c:v>
                </c:pt>
                <c:pt idx="4">
                  <c:v>Маркинское сельское поселение</c:v>
                </c:pt>
                <c:pt idx="5">
                  <c:v>Новоцимлянское сельское поселение</c:v>
                </c:pt>
                <c:pt idx="6">
                  <c:v>Саркеловское сельское поселение</c:v>
                </c:pt>
                <c:pt idx="7">
                  <c:v>Красноярское сельское поселение</c:v>
                </c:pt>
              </c:strCache>
            </c:strRef>
          </c:cat>
          <c:val>
            <c:numRef>
              <c:f>Лист28!$B$36:$B$43</c:f>
              <c:numCache>
                <c:formatCode>General</c:formatCode>
                <c:ptCount val="8"/>
                <c:pt idx="0">
                  <c:v>134.02000000000001</c:v>
                </c:pt>
                <c:pt idx="1">
                  <c:v>77.557999999999993</c:v>
                </c:pt>
                <c:pt idx="2">
                  <c:v>17.669</c:v>
                </c:pt>
                <c:pt idx="3">
                  <c:v>33.288000000000011</c:v>
                </c:pt>
                <c:pt idx="4">
                  <c:v>36.156000000000006</c:v>
                </c:pt>
                <c:pt idx="5">
                  <c:v>27.367000000000001</c:v>
                </c:pt>
                <c:pt idx="6">
                  <c:v>29.614000000000182</c:v>
                </c:pt>
                <c:pt idx="7">
                  <c:v>42.037000000000006</c:v>
                </c:pt>
              </c:numCache>
            </c:numRef>
          </c:val>
        </c:ser>
        <c:gapWidth val="0"/>
        <c:axId val="289864704"/>
        <c:axId val="299209856"/>
      </c:barChart>
      <c:catAx>
        <c:axId val="28986470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>
                    <a:latin typeface="Times New Roman" pitchFamily="18" charset="0"/>
                    <a:cs typeface="Times New Roman" pitchFamily="18" charset="0"/>
                  </a:rPr>
                  <a:t>Муниципальные образования</a:t>
                </a:r>
              </a:p>
            </c:rich>
          </c:tx>
          <c:layout/>
        </c:title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99209856"/>
        <c:crosses val="autoZero"/>
        <c:auto val="1"/>
        <c:lblAlgn val="ctr"/>
        <c:lblOffset val="100"/>
      </c:catAx>
      <c:valAx>
        <c:axId val="299209856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>
                    <a:latin typeface="Times New Roman" pitchFamily="18" charset="0"/>
                    <a:cs typeface="Times New Roman" pitchFamily="18" charset="0"/>
                  </a:rPr>
                  <a:t>Протяженность,км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89864704"/>
        <c:crosses val="autoZero"/>
        <c:crossBetween val="between"/>
      </c:valAx>
    </c:plotArea>
    <c:plotVisOnly val="1"/>
    <c:dispBlanksAs val="gap"/>
  </c:chart>
  <c:spPr>
    <a:ln>
      <a:noFill/>
    </a:ln>
  </c:sp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E55E94-1974-4FC9-A017-9CC44348847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606E85-6F7E-44D0-89AE-3B33B54BE842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Мероприятия консервативного варианта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184D86A7-5EF6-434C-A3B8-BE7E0BDAA107}" type="parTrans" cxnId="{4B74D1F8-686D-48B5-B2F8-101F05EA4AAF}">
      <dgm:prSet/>
      <dgm:spPr/>
      <dgm:t>
        <a:bodyPr/>
        <a:lstStyle/>
        <a:p>
          <a:endParaRPr lang="ru-RU"/>
        </a:p>
      </dgm:t>
    </dgm:pt>
    <dgm:pt modelId="{AC837D9F-1DEB-4BA6-B68A-7CAD606F613A}" type="sibTrans" cxnId="{4B74D1F8-686D-48B5-B2F8-101F05EA4AAF}">
      <dgm:prSet/>
      <dgm:spPr/>
      <dgm:t>
        <a:bodyPr/>
        <a:lstStyle/>
        <a:p>
          <a:endParaRPr lang="ru-RU"/>
        </a:p>
      </dgm:t>
    </dgm:pt>
    <dgm:pt modelId="{F0A35575-7182-4532-A558-8344D2385F41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обеспечению транспортной и пешеходной связанности территорий;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485E4B3-00D0-407E-99B7-12C56D121B15}" type="parTrans" cxnId="{CD8C6DAC-2CC6-41C0-8438-4B1047BC234B}">
      <dgm:prSet/>
      <dgm:spPr/>
      <dgm:t>
        <a:bodyPr/>
        <a:lstStyle/>
        <a:p>
          <a:endParaRPr lang="ru-RU"/>
        </a:p>
      </dgm:t>
    </dgm:pt>
    <dgm:pt modelId="{019F52C5-B650-43E0-9188-BED62C287FD2}" type="sibTrans" cxnId="{CD8C6DAC-2CC6-41C0-8438-4B1047BC234B}">
      <dgm:prSet/>
      <dgm:spPr/>
      <dgm:t>
        <a:bodyPr/>
        <a:lstStyle/>
        <a:p>
          <a:endParaRPr lang="ru-RU"/>
        </a:p>
      </dgm:t>
    </dgm:pt>
    <dgm:pt modelId="{2B6638EE-FBC7-48C5-A1D3-CEB2C9D25737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Мероприятия оптимального варианта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FC8DF5A-1673-420D-A784-DA4D7F88272D}" type="parTrans" cxnId="{F4D973FF-51B7-4FD1-8718-1FAC30396743}">
      <dgm:prSet/>
      <dgm:spPr/>
      <dgm:t>
        <a:bodyPr/>
        <a:lstStyle/>
        <a:p>
          <a:endParaRPr lang="ru-RU"/>
        </a:p>
      </dgm:t>
    </dgm:pt>
    <dgm:pt modelId="{20EDBE9C-9EA5-4DF6-884A-C38518DBDF1B}" type="sibTrans" cxnId="{F4D973FF-51B7-4FD1-8718-1FAC30396743}">
      <dgm:prSet/>
      <dgm:spPr/>
      <dgm:t>
        <a:bodyPr/>
        <a:lstStyle/>
        <a:p>
          <a:endParaRPr lang="ru-RU"/>
        </a:p>
      </dgm:t>
    </dgm:pt>
    <dgm:pt modelId="{B5C49159-5074-4E31-B92D-4337C3CA61BF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обеспечению транспортной и пешеходной связанности территорий;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B39F6F1-CBF7-4927-81DB-E7AB84C55A07}" type="parTrans" cxnId="{6DF078F1-FEDE-48A0-893E-B694FC95E75D}">
      <dgm:prSet/>
      <dgm:spPr/>
      <dgm:t>
        <a:bodyPr/>
        <a:lstStyle/>
        <a:p>
          <a:endParaRPr lang="ru-RU"/>
        </a:p>
      </dgm:t>
    </dgm:pt>
    <dgm:pt modelId="{D8144F0E-E424-46DD-9109-BFC70B744DB2}" type="sibTrans" cxnId="{6DF078F1-FEDE-48A0-893E-B694FC95E75D}">
      <dgm:prSet/>
      <dgm:spPr/>
      <dgm:t>
        <a:bodyPr/>
        <a:lstStyle/>
        <a:p>
          <a:endParaRPr lang="ru-RU"/>
        </a:p>
      </dgm:t>
    </dgm:pt>
    <dgm:pt modelId="{EE040BF6-7C57-45D9-9D95-2CB8A5E71055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организации движения маршрутных транспортных средств;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FC0958B9-7552-4836-8D70-010F818329C3}" type="parTrans" cxnId="{28C861F2-A9C2-4ACC-BD27-FEC25C06AC63}">
      <dgm:prSet/>
      <dgm:spPr/>
      <dgm:t>
        <a:bodyPr/>
        <a:lstStyle/>
        <a:p>
          <a:endParaRPr lang="ru-RU"/>
        </a:p>
      </dgm:t>
    </dgm:pt>
    <dgm:pt modelId="{42A1A357-8AAB-45B0-A284-725CA028D692}" type="sibTrans" cxnId="{28C861F2-A9C2-4ACC-BD27-FEC25C06AC63}">
      <dgm:prSet/>
      <dgm:spPr/>
      <dgm:t>
        <a:bodyPr/>
        <a:lstStyle/>
        <a:p>
          <a:endParaRPr lang="ru-RU"/>
        </a:p>
      </dgm:t>
    </dgm:pt>
    <dgm:pt modelId="{36CDB5EB-51BC-4801-BD6D-056E2049796A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организации пропуска транзитных транспортных потоков;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9DF68D1-88AD-42EF-80C7-A2CED52D25EE}" type="parTrans" cxnId="{626C8E33-C0D9-4D13-8D2D-D2250F9DCE8D}">
      <dgm:prSet/>
      <dgm:spPr/>
      <dgm:t>
        <a:bodyPr/>
        <a:lstStyle/>
        <a:p>
          <a:endParaRPr lang="ru-RU"/>
        </a:p>
      </dgm:t>
    </dgm:pt>
    <dgm:pt modelId="{7412888F-F482-4676-B7CA-9AACFC407617}" type="sibTrans" cxnId="{626C8E33-C0D9-4D13-8D2D-D2250F9DCE8D}">
      <dgm:prSet/>
      <dgm:spPr/>
      <dgm:t>
        <a:bodyPr/>
        <a:lstStyle/>
        <a:p>
          <a:endParaRPr lang="ru-RU"/>
        </a:p>
      </dgm:t>
    </dgm:pt>
    <dgm:pt modelId="{A97FCB2E-4828-4311-ABCF-914E0F891987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организации пропуска грузовых транспортных средств;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7DC0225-B75C-4045-9DBF-EC4A61A6F7AB}" type="parTrans" cxnId="{81F79267-A52D-4B0C-8862-F60917143F3F}">
      <dgm:prSet/>
      <dgm:spPr/>
      <dgm:t>
        <a:bodyPr/>
        <a:lstStyle/>
        <a:p>
          <a:endParaRPr lang="ru-RU"/>
        </a:p>
      </dgm:t>
    </dgm:pt>
    <dgm:pt modelId="{D48186D5-357A-4190-86C9-750E9B0FA0BA}" type="sibTrans" cxnId="{81F79267-A52D-4B0C-8862-F60917143F3F}">
      <dgm:prSet/>
      <dgm:spPr/>
      <dgm:t>
        <a:bodyPr/>
        <a:lstStyle/>
        <a:p>
          <a:endParaRPr lang="ru-RU"/>
        </a:p>
      </dgm:t>
    </dgm:pt>
    <dgm:pt modelId="{B0C0E40F-5AB7-40BA-BAC6-A68F161F5939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ограничению доступа транспортных средств на определенные территории;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D5A2C9E-7357-4338-8E87-A3E8F2345F76}" type="parTrans" cxnId="{4C152650-54CC-4D00-A890-0F0086413987}">
      <dgm:prSet/>
      <dgm:spPr/>
      <dgm:t>
        <a:bodyPr/>
        <a:lstStyle/>
        <a:p>
          <a:endParaRPr lang="ru-RU"/>
        </a:p>
      </dgm:t>
    </dgm:pt>
    <dgm:pt modelId="{4233D967-10E9-48ED-8A80-ACFBD43712F4}" type="sibTrans" cxnId="{4C152650-54CC-4D00-A890-0F0086413987}">
      <dgm:prSet/>
      <dgm:spPr/>
      <dgm:t>
        <a:bodyPr/>
        <a:lstStyle/>
        <a:p>
          <a:endParaRPr lang="ru-RU"/>
        </a:p>
      </dgm:t>
    </dgm:pt>
    <dgm:pt modelId="{46CF0F2B-A053-48DF-8B0A-32C159F6E707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организации движения пешеходов;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5266752-CBB1-46CA-B8DA-E8CAE733D6A1}" type="parTrans" cxnId="{8F3496C7-9203-4FBA-95C6-83CDB7FD685D}">
      <dgm:prSet/>
      <dgm:spPr/>
      <dgm:t>
        <a:bodyPr/>
        <a:lstStyle/>
        <a:p>
          <a:endParaRPr lang="ru-RU"/>
        </a:p>
      </dgm:t>
    </dgm:pt>
    <dgm:pt modelId="{AE3185B7-3669-462F-A367-DD7C9918A636}" type="sibTrans" cxnId="{8F3496C7-9203-4FBA-95C6-83CDB7FD685D}">
      <dgm:prSet/>
      <dgm:spPr/>
      <dgm:t>
        <a:bodyPr/>
        <a:lstStyle/>
        <a:p>
          <a:endParaRPr lang="ru-RU"/>
        </a:p>
      </dgm:t>
    </dgm:pt>
    <dgm:pt modelId="{6028FA4F-1680-428E-BB3B-19408BD8C07E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организации велосипедного движения;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C2252E0-774E-415D-8B08-3E325666F8FE}" type="parTrans" cxnId="{9072A298-46E4-42A3-8417-6CBE8A846173}">
      <dgm:prSet/>
      <dgm:spPr/>
      <dgm:t>
        <a:bodyPr/>
        <a:lstStyle/>
        <a:p>
          <a:endParaRPr lang="ru-RU"/>
        </a:p>
      </dgm:t>
    </dgm:pt>
    <dgm:pt modelId="{7FA158D3-8BC4-417F-A93D-6C1BBAEB9515}" type="sibTrans" cxnId="{9072A298-46E4-42A3-8417-6CBE8A846173}">
      <dgm:prSet/>
      <dgm:spPr/>
      <dgm:t>
        <a:bodyPr/>
        <a:lstStyle/>
        <a:p>
          <a:endParaRPr lang="ru-RU"/>
        </a:p>
      </dgm:t>
    </dgm:pt>
    <dgm:pt modelId="{494CE4B8-0117-4828-8E0B-565AB6F663A5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развитию сети дорог, дорог или участков дорог, локально-реконструкционным мероприятиям, повышающим эффективность функционирования сети дорог в целом;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BCD5E3A-807C-4C60-9C44-EA722941FFC3}" type="parTrans" cxnId="{B3F138C5-31E9-4674-B392-9574E954EA6D}">
      <dgm:prSet/>
      <dgm:spPr/>
      <dgm:t>
        <a:bodyPr/>
        <a:lstStyle/>
        <a:p>
          <a:endParaRPr lang="ru-RU"/>
        </a:p>
      </dgm:t>
    </dgm:pt>
    <dgm:pt modelId="{DF696BCB-6DF2-43D2-9A75-909997D3B84B}" type="sibTrans" cxnId="{B3F138C5-31E9-4674-B392-9574E954EA6D}">
      <dgm:prSet/>
      <dgm:spPr/>
      <dgm:t>
        <a:bodyPr/>
        <a:lstStyle/>
        <a:p>
          <a:endParaRPr lang="ru-RU"/>
        </a:p>
      </dgm:t>
    </dgm:pt>
    <dgm:pt modelId="{40B5E8C6-7EEB-4102-88DF-FA810C215EA6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категорированию дорог с учетом их прогнозируемой загрузки;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DB5ED5D-2575-45FA-B572-0A91118D5E6D}" type="parTrans" cxnId="{4A4CA3CA-1B3F-4C48-9757-2321420EF47D}">
      <dgm:prSet/>
      <dgm:spPr/>
      <dgm:t>
        <a:bodyPr/>
        <a:lstStyle/>
        <a:p>
          <a:endParaRPr lang="ru-RU"/>
        </a:p>
      </dgm:t>
    </dgm:pt>
    <dgm:pt modelId="{F4A277FC-6A65-4A8E-ACBD-BE3C24D567BE}" type="sibTrans" cxnId="{4A4CA3CA-1B3F-4C48-9757-2321420EF47D}">
      <dgm:prSet/>
      <dgm:spPr/>
      <dgm:t>
        <a:bodyPr/>
        <a:lstStyle/>
        <a:p>
          <a:endParaRPr lang="ru-RU"/>
        </a:p>
      </dgm:t>
    </dgm:pt>
    <dgm:pt modelId="{327932BD-4511-4743-ACB1-646D01D50A61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организации системы мониторинга дорожного движения;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0CBBAF0-5B2C-4F83-B20C-1E632FCA271B}" type="parTrans" cxnId="{A09F3883-6E90-4EA7-9616-44A223846F4F}">
      <dgm:prSet/>
      <dgm:spPr/>
      <dgm:t>
        <a:bodyPr/>
        <a:lstStyle/>
        <a:p>
          <a:endParaRPr lang="ru-RU"/>
        </a:p>
      </dgm:t>
    </dgm:pt>
    <dgm:pt modelId="{E7966FA0-A176-42FC-84F6-DD133404BA85}" type="sibTrans" cxnId="{A09F3883-6E90-4EA7-9616-44A223846F4F}">
      <dgm:prSet/>
      <dgm:spPr/>
      <dgm:t>
        <a:bodyPr/>
        <a:lstStyle/>
        <a:p>
          <a:endParaRPr lang="ru-RU"/>
        </a:p>
      </dgm:t>
    </dgm:pt>
    <dgm:pt modelId="{20F7641F-07AC-4CB5-B416-DEE0EA8C98A2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организации движения маршрутных транспортных средств;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0C5B348-A7E4-4F31-811B-CF781C8C93E5}" type="parTrans" cxnId="{DC4E7448-603E-4823-8B3A-9E3CAD5AF0B7}">
      <dgm:prSet/>
      <dgm:spPr/>
      <dgm:t>
        <a:bodyPr/>
        <a:lstStyle/>
        <a:p>
          <a:endParaRPr lang="ru-RU"/>
        </a:p>
      </dgm:t>
    </dgm:pt>
    <dgm:pt modelId="{3F8038AB-8111-457B-A78E-48AFC6D75AFD}" type="sibTrans" cxnId="{DC4E7448-603E-4823-8B3A-9E3CAD5AF0B7}">
      <dgm:prSet/>
      <dgm:spPr/>
      <dgm:t>
        <a:bodyPr/>
        <a:lstStyle/>
        <a:p>
          <a:endParaRPr lang="ru-RU"/>
        </a:p>
      </dgm:t>
    </dgm:pt>
    <dgm:pt modelId="{5067B644-1840-4BCA-91BE-384F60E7B8AF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организации пропуска грузовых транспортных средств;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F4E7FB5F-3C0B-4BFC-8FEC-2AD7F3305D95}" type="parTrans" cxnId="{596451C4-BAC1-4996-A29A-834F641D9A53}">
      <dgm:prSet/>
      <dgm:spPr/>
      <dgm:t>
        <a:bodyPr/>
        <a:lstStyle/>
        <a:p>
          <a:endParaRPr lang="ru-RU"/>
        </a:p>
      </dgm:t>
    </dgm:pt>
    <dgm:pt modelId="{6DFEFEB3-4AE8-4920-BEAC-AB0AE412CE3A}" type="sibTrans" cxnId="{596451C4-BAC1-4996-A29A-834F641D9A53}">
      <dgm:prSet/>
      <dgm:spPr/>
      <dgm:t>
        <a:bodyPr/>
        <a:lstStyle/>
        <a:p>
          <a:endParaRPr lang="ru-RU"/>
        </a:p>
      </dgm:t>
    </dgm:pt>
    <dgm:pt modelId="{D4BDBDAD-B39F-4FCD-AA12-AEBC1A9BDE35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формированию единого парковочного пространства;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D9A76DFC-F299-42A8-8D16-E22F324DBAF6}" type="parTrans" cxnId="{8F3700A9-48B1-43D6-A31E-95F0A41ADB7F}">
      <dgm:prSet/>
      <dgm:spPr/>
      <dgm:t>
        <a:bodyPr/>
        <a:lstStyle/>
        <a:p>
          <a:endParaRPr lang="ru-RU"/>
        </a:p>
      </dgm:t>
    </dgm:pt>
    <dgm:pt modelId="{DDA0407A-CA56-4F6C-97B5-D8015A1B5195}" type="sibTrans" cxnId="{8F3700A9-48B1-43D6-A31E-95F0A41ADB7F}">
      <dgm:prSet/>
      <dgm:spPr/>
      <dgm:t>
        <a:bodyPr/>
        <a:lstStyle/>
        <a:p>
          <a:endParaRPr lang="ru-RU"/>
        </a:p>
      </dgm:t>
    </dgm:pt>
    <dgm:pt modelId="{1DE1AA5F-A930-4EF2-AD22-9A25DD043C65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организации одностороннего движения транспортных средств на дорогах или их участках;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3B573A4-12E5-479E-BFC6-55D5A972B49B}" type="parTrans" cxnId="{739C6BBE-32CA-4981-8E4D-34701C043D31}">
      <dgm:prSet/>
      <dgm:spPr/>
      <dgm:t>
        <a:bodyPr/>
        <a:lstStyle/>
        <a:p>
          <a:endParaRPr lang="ru-RU"/>
        </a:p>
      </dgm:t>
    </dgm:pt>
    <dgm:pt modelId="{57F3F34A-5284-45C9-B0CD-A1C474E39CD5}" type="sibTrans" cxnId="{739C6BBE-32CA-4981-8E4D-34701C043D31}">
      <dgm:prSet/>
      <dgm:spPr/>
      <dgm:t>
        <a:bodyPr/>
        <a:lstStyle/>
        <a:p>
          <a:endParaRPr lang="ru-RU"/>
        </a:p>
      </dgm:t>
    </dgm:pt>
    <dgm:pt modelId="{9656C5AF-7C53-4A93-8778-9CA8D057F99E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организации движения пешеходов;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75321AB-2F61-4D86-B83F-380E398BB1B9}" type="parTrans" cxnId="{46B69ACA-64C2-48C1-B689-88B7BDD366F5}">
      <dgm:prSet/>
      <dgm:spPr/>
      <dgm:t>
        <a:bodyPr/>
        <a:lstStyle/>
        <a:p>
          <a:endParaRPr lang="ru-RU"/>
        </a:p>
      </dgm:t>
    </dgm:pt>
    <dgm:pt modelId="{94CCE459-5104-4F93-BA43-41E54C16AA26}" type="sibTrans" cxnId="{46B69ACA-64C2-48C1-B689-88B7BDD366F5}">
      <dgm:prSet/>
      <dgm:spPr/>
      <dgm:t>
        <a:bodyPr/>
        <a:lstStyle/>
        <a:p>
          <a:endParaRPr lang="ru-RU"/>
        </a:p>
      </dgm:t>
    </dgm:pt>
    <dgm:pt modelId="{7E61DA1F-D2B2-478D-8DB0-CAFF3C2D22C2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обеспечению благоприятных условий для движения инвалидов;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BBD8329-9312-4C52-B21F-9D071D3D21B4}" type="parTrans" cxnId="{322AF402-9A39-43B5-968E-B58E3779CE80}">
      <dgm:prSet/>
      <dgm:spPr/>
      <dgm:t>
        <a:bodyPr/>
        <a:lstStyle/>
        <a:p>
          <a:endParaRPr lang="ru-RU"/>
        </a:p>
      </dgm:t>
    </dgm:pt>
    <dgm:pt modelId="{12D39AB1-6543-4F83-B757-AB14FD23D54C}" type="sibTrans" cxnId="{322AF402-9A39-43B5-968E-B58E3779CE80}">
      <dgm:prSet/>
      <dgm:spPr/>
      <dgm:t>
        <a:bodyPr/>
        <a:lstStyle/>
        <a:p>
          <a:endParaRPr lang="ru-RU"/>
        </a:p>
      </dgm:t>
    </dgm:pt>
    <dgm:pt modelId="{191B9BA4-06A3-40B8-9B0D-AD79F5AEE926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обеспечению маршрутов безопасного движения детей к образовательным организациям;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53B5C6B-78A9-49F3-986C-7C7E0A3B35E3}" type="parTrans" cxnId="{2412B0B6-4FF9-4417-9566-506E8073ED9E}">
      <dgm:prSet/>
      <dgm:spPr/>
      <dgm:t>
        <a:bodyPr/>
        <a:lstStyle/>
        <a:p>
          <a:endParaRPr lang="ru-RU"/>
        </a:p>
      </dgm:t>
    </dgm:pt>
    <dgm:pt modelId="{322D1FFD-FB90-4ADD-87ED-30948877DC2C}" type="sibTrans" cxnId="{2412B0B6-4FF9-4417-9566-506E8073ED9E}">
      <dgm:prSet/>
      <dgm:spPr/>
      <dgm:t>
        <a:bodyPr/>
        <a:lstStyle/>
        <a:p>
          <a:endParaRPr lang="ru-RU"/>
        </a:p>
      </dgm:t>
    </dgm:pt>
    <dgm:pt modelId="{26D0F739-39F3-4BC2-8B99-D7CEB77436B6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организации велосипедного движения;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F7A691B-B553-49DA-970E-29D608CC2B9D}" type="parTrans" cxnId="{0159F0F7-5889-4BB3-8212-C4093D4C19AA}">
      <dgm:prSet/>
      <dgm:spPr/>
      <dgm:t>
        <a:bodyPr/>
        <a:lstStyle/>
        <a:p>
          <a:endParaRPr lang="ru-RU"/>
        </a:p>
      </dgm:t>
    </dgm:pt>
    <dgm:pt modelId="{855AFBEF-6E50-49C7-8225-83FCD252A51F}" type="sibTrans" cxnId="{0159F0F7-5889-4BB3-8212-C4093D4C19AA}">
      <dgm:prSet/>
      <dgm:spPr/>
      <dgm:t>
        <a:bodyPr/>
        <a:lstStyle/>
        <a:p>
          <a:endParaRPr lang="ru-RU"/>
        </a:p>
      </dgm:t>
    </dgm:pt>
    <dgm:pt modelId="{BFDAE7B3-87CB-4197-A0E7-2826D243681B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развитию сети дорог, дорог или участков дорог, локально-реконструкционным мероприятиям, повышающим эффективность функционирования сети дорог в целом;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E371038-15E9-4AF9-9852-E6CF4A01CD5B}" type="parTrans" cxnId="{9802DC4B-C751-473C-BBA3-3A59BA0F7436}">
      <dgm:prSet/>
      <dgm:spPr/>
      <dgm:t>
        <a:bodyPr/>
        <a:lstStyle/>
        <a:p>
          <a:endParaRPr lang="ru-RU"/>
        </a:p>
      </dgm:t>
    </dgm:pt>
    <dgm:pt modelId="{4F84A7D1-2165-4C21-8A8A-1CA7B2073A95}" type="sibTrans" cxnId="{9802DC4B-C751-473C-BBA3-3A59BA0F7436}">
      <dgm:prSet/>
      <dgm:spPr/>
      <dgm:t>
        <a:bodyPr/>
        <a:lstStyle/>
        <a:p>
          <a:endParaRPr lang="ru-RU"/>
        </a:p>
      </dgm:t>
    </dgm:pt>
    <dgm:pt modelId="{C1090108-0AB0-4BA2-8716-63EF83459288}" type="pres">
      <dgm:prSet presAssocID="{F6E55E94-1974-4FC9-A017-9CC44348847B}" presName="Name0" presStyleCnt="0">
        <dgm:presLayoutVars>
          <dgm:dir/>
          <dgm:animLvl val="lvl"/>
          <dgm:resizeHandles val="exact"/>
        </dgm:presLayoutVars>
      </dgm:prSet>
      <dgm:spPr/>
    </dgm:pt>
    <dgm:pt modelId="{D5736036-DBDB-44EA-B096-9D32A0FDE1C4}" type="pres">
      <dgm:prSet presAssocID="{18606E85-6F7E-44D0-89AE-3B33B54BE842}" presName="composite" presStyleCnt="0"/>
      <dgm:spPr/>
    </dgm:pt>
    <dgm:pt modelId="{9DA41B48-23CA-46FF-9B7F-BB9D2D0DD067}" type="pres">
      <dgm:prSet presAssocID="{18606E85-6F7E-44D0-89AE-3B33B54BE842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BAC67C-308E-4F69-9BD6-5B2F55C5FB79}" type="pres">
      <dgm:prSet presAssocID="{18606E85-6F7E-44D0-89AE-3B33B54BE842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7FF024-39C6-4C8C-BF30-F4A09F1C68AD}" type="pres">
      <dgm:prSet presAssocID="{AC837D9F-1DEB-4BA6-B68A-7CAD606F613A}" presName="space" presStyleCnt="0"/>
      <dgm:spPr/>
    </dgm:pt>
    <dgm:pt modelId="{DF5F7727-86F5-4E32-86A3-7930655F55C1}" type="pres">
      <dgm:prSet presAssocID="{2B6638EE-FBC7-48C5-A1D3-CEB2C9D25737}" presName="composite" presStyleCnt="0"/>
      <dgm:spPr/>
    </dgm:pt>
    <dgm:pt modelId="{96643A4C-E83C-45D4-97A3-F515AB3AEE28}" type="pres">
      <dgm:prSet presAssocID="{2B6638EE-FBC7-48C5-A1D3-CEB2C9D25737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6E9EB7-894B-4C4A-B9DB-CF18DC942A2E}" type="pres">
      <dgm:prSet presAssocID="{2B6638EE-FBC7-48C5-A1D3-CEB2C9D25737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B69ACA-64C2-48C1-B689-88B7BDD366F5}" srcId="{2B6638EE-FBC7-48C5-A1D3-CEB2C9D25737}" destId="{9656C5AF-7C53-4A93-8778-9CA8D057F99E}" srcOrd="7" destOrd="0" parTransId="{975321AB-2F61-4D86-B83F-380E398BB1B9}" sibTransId="{94CCE459-5104-4F93-BA43-41E54C16AA26}"/>
    <dgm:cxn modelId="{A09F3883-6E90-4EA7-9616-44A223846F4F}" srcId="{2B6638EE-FBC7-48C5-A1D3-CEB2C9D25737}" destId="{327932BD-4511-4743-ACB1-646D01D50A61}" srcOrd="2" destOrd="0" parTransId="{90CBBAF0-5B2C-4F83-B20C-1E632FCA271B}" sibTransId="{E7966FA0-A176-42FC-84F6-DD133404BA85}"/>
    <dgm:cxn modelId="{2412B0B6-4FF9-4417-9566-506E8073ED9E}" srcId="{2B6638EE-FBC7-48C5-A1D3-CEB2C9D25737}" destId="{191B9BA4-06A3-40B8-9B0D-AD79F5AEE926}" srcOrd="9" destOrd="0" parTransId="{053B5C6B-78A9-49F3-986C-7C7E0A3B35E3}" sibTransId="{322D1FFD-FB90-4ADD-87ED-30948877DC2C}"/>
    <dgm:cxn modelId="{322AF402-9A39-43B5-968E-B58E3779CE80}" srcId="{2B6638EE-FBC7-48C5-A1D3-CEB2C9D25737}" destId="{7E61DA1F-D2B2-478D-8DB0-CAFF3C2D22C2}" srcOrd="8" destOrd="0" parTransId="{6BBD8329-9312-4C52-B21F-9D071D3D21B4}" sibTransId="{12D39AB1-6543-4F83-B757-AB14FD23D54C}"/>
    <dgm:cxn modelId="{4DF88A19-A938-4C65-A1CD-80CA32B2EEB9}" type="presOf" srcId="{EE040BF6-7C57-45D9-9D95-2CB8A5E71055}" destId="{92BAC67C-308E-4F69-9BD6-5B2F55C5FB79}" srcOrd="0" destOrd="1" presId="urn:microsoft.com/office/officeart/2005/8/layout/hList1"/>
    <dgm:cxn modelId="{F4D973FF-51B7-4FD1-8718-1FAC30396743}" srcId="{F6E55E94-1974-4FC9-A017-9CC44348847B}" destId="{2B6638EE-FBC7-48C5-A1D3-CEB2C9D25737}" srcOrd="1" destOrd="0" parTransId="{8FC8DF5A-1673-420D-A784-DA4D7F88272D}" sibTransId="{20EDBE9C-9EA5-4DF6-884A-C38518DBDF1B}"/>
    <dgm:cxn modelId="{80627372-E739-493E-A7B1-D682EB12E7C0}" type="presOf" srcId="{F0A35575-7182-4532-A558-8344D2385F41}" destId="{92BAC67C-308E-4F69-9BD6-5B2F55C5FB79}" srcOrd="0" destOrd="0" presId="urn:microsoft.com/office/officeart/2005/8/layout/hList1"/>
    <dgm:cxn modelId="{2EEFA22B-CAFB-4CF1-BA46-BC51C5EBDFB3}" type="presOf" srcId="{F6E55E94-1974-4FC9-A017-9CC44348847B}" destId="{C1090108-0AB0-4BA2-8716-63EF83459288}" srcOrd="0" destOrd="0" presId="urn:microsoft.com/office/officeart/2005/8/layout/hList1"/>
    <dgm:cxn modelId="{CF4B9E1C-94C8-4588-9448-7F86A7481C4D}" type="presOf" srcId="{327932BD-4511-4743-ACB1-646D01D50A61}" destId="{8F6E9EB7-894B-4C4A-B9DB-CF18DC942A2E}" srcOrd="0" destOrd="2" presId="urn:microsoft.com/office/officeart/2005/8/layout/hList1"/>
    <dgm:cxn modelId="{D889B53C-6563-4E3A-AE93-A363543F2823}" type="presOf" srcId="{B0C0E40F-5AB7-40BA-BAC6-A68F161F5939}" destId="{92BAC67C-308E-4F69-9BD6-5B2F55C5FB79}" srcOrd="0" destOrd="4" presId="urn:microsoft.com/office/officeart/2005/8/layout/hList1"/>
    <dgm:cxn modelId="{739C6BBE-32CA-4981-8E4D-34701C043D31}" srcId="{2B6638EE-FBC7-48C5-A1D3-CEB2C9D25737}" destId="{1DE1AA5F-A930-4EF2-AD22-9A25DD043C65}" srcOrd="6" destOrd="0" parTransId="{03B573A4-12E5-479E-BFC6-55D5A972B49B}" sibTransId="{57F3F34A-5284-45C9-B0CD-A1C474E39CD5}"/>
    <dgm:cxn modelId="{81F79267-A52D-4B0C-8862-F60917143F3F}" srcId="{18606E85-6F7E-44D0-89AE-3B33B54BE842}" destId="{A97FCB2E-4828-4311-ABCF-914E0F891987}" srcOrd="3" destOrd="0" parTransId="{87DC0225-B75C-4045-9DBF-EC4A61A6F7AB}" sibTransId="{D48186D5-357A-4190-86C9-750E9B0FA0BA}"/>
    <dgm:cxn modelId="{626C8E33-C0D9-4D13-8D2D-D2250F9DCE8D}" srcId="{18606E85-6F7E-44D0-89AE-3B33B54BE842}" destId="{36CDB5EB-51BC-4801-BD6D-056E2049796A}" srcOrd="2" destOrd="0" parTransId="{29DF68D1-88AD-42EF-80C7-A2CED52D25EE}" sibTransId="{7412888F-F482-4676-B7CA-9AACFC407617}"/>
    <dgm:cxn modelId="{B3F138C5-31E9-4674-B392-9574E954EA6D}" srcId="{18606E85-6F7E-44D0-89AE-3B33B54BE842}" destId="{494CE4B8-0117-4828-8E0B-565AB6F663A5}" srcOrd="7" destOrd="0" parTransId="{CBCD5E3A-807C-4C60-9C44-EA722941FFC3}" sibTransId="{DF696BCB-6DF2-43D2-9A75-909997D3B84B}"/>
    <dgm:cxn modelId="{18477D1C-64A0-4310-A76A-5C6BC32E1E84}" type="presOf" srcId="{BFDAE7B3-87CB-4197-A0E7-2826D243681B}" destId="{8F6E9EB7-894B-4C4A-B9DB-CF18DC942A2E}" srcOrd="0" destOrd="11" presId="urn:microsoft.com/office/officeart/2005/8/layout/hList1"/>
    <dgm:cxn modelId="{2C601605-FDC7-49BE-AA9A-91CBF3E6822B}" type="presOf" srcId="{A97FCB2E-4828-4311-ABCF-914E0F891987}" destId="{92BAC67C-308E-4F69-9BD6-5B2F55C5FB79}" srcOrd="0" destOrd="3" presId="urn:microsoft.com/office/officeart/2005/8/layout/hList1"/>
    <dgm:cxn modelId="{0159F0F7-5889-4BB3-8212-C4093D4C19AA}" srcId="{2B6638EE-FBC7-48C5-A1D3-CEB2C9D25737}" destId="{26D0F739-39F3-4BC2-8B99-D7CEB77436B6}" srcOrd="10" destOrd="0" parTransId="{3F7A691B-B553-49DA-970E-29D608CC2B9D}" sibTransId="{855AFBEF-6E50-49C7-8225-83FCD252A51F}"/>
    <dgm:cxn modelId="{455C9A9D-FD31-4976-9AAE-AACBF807BD2D}" type="presOf" srcId="{5067B644-1840-4BCA-91BE-384F60E7B8AF}" destId="{8F6E9EB7-894B-4C4A-B9DB-CF18DC942A2E}" srcOrd="0" destOrd="4" presId="urn:microsoft.com/office/officeart/2005/8/layout/hList1"/>
    <dgm:cxn modelId="{6DF078F1-FEDE-48A0-893E-B694FC95E75D}" srcId="{2B6638EE-FBC7-48C5-A1D3-CEB2C9D25737}" destId="{B5C49159-5074-4E31-B92D-4337C3CA61BF}" srcOrd="0" destOrd="0" parTransId="{3B39F6F1-CBF7-4927-81DB-E7AB84C55A07}" sibTransId="{D8144F0E-E424-46DD-9109-BFC70B744DB2}"/>
    <dgm:cxn modelId="{596451C4-BAC1-4996-A29A-834F641D9A53}" srcId="{2B6638EE-FBC7-48C5-A1D3-CEB2C9D25737}" destId="{5067B644-1840-4BCA-91BE-384F60E7B8AF}" srcOrd="4" destOrd="0" parTransId="{F4E7FB5F-3C0B-4BFC-8FEC-2AD7F3305D95}" sibTransId="{6DFEFEB3-4AE8-4920-BEAC-AB0AE412CE3A}"/>
    <dgm:cxn modelId="{8F3700A9-48B1-43D6-A31E-95F0A41ADB7F}" srcId="{2B6638EE-FBC7-48C5-A1D3-CEB2C9D25737}" destId="{D4BDBDAD-B39F-4FCD-AA12-AEBC1A9BDE35}" srcOrd="5" destOrd="0" parTransId="{D9A76DFC-F299-42A8-8D16-E22F324DBAF6}" sibTransId="{DDA0407A-CA56-4F6C-97B5-D8015A1B5195}"/>
    <dgm:cxn modelId="{49C27728-10D4-40EE-A55B-F25EE4924E46}" type="presOf" srcId="{9656C5AF-7C53-4A93-8778-9CA8D057F99E}" destId="{8F6E9EB7-894B-4C4A-B9DB-CF18DC942A2E}" srcOrd="0" destOrd="7" presId="urn:microsoft.com/office/officeart/2005/8/layout/hList1"/>
    <dgm:cxn modelId="{9802DC4B-C751-473C-BBA3-3A59BA0F7436}" srcId="{2B6638EE-FBC7-48C5-A1D3-CEB2C9D25737}" destId="{BFDAE7B3-87CB-4197-A0E7-2826D243681B}" srcOrd="11" destOrd="0" parTransId="{6E371038-15E9-4AF9-9852-E6CF4A01CD5B}" sibTransId="{4F84A7D1-2165-4C21-8A8A-1CA7B2073A95}"/>
    <dgm:cxn modelId="{8F3496C7-9203-4FBA-95C6-83CDB7FD685D}" srcId="{18606E85-6F7E-44D0-89AE-3B33B54BE842}" destId="{46CF0F2B-A053-48DF-8B0A-32C159F6E707}" srcOrd="5" destOrd="0" parTransId="{A5266752-CBB1-46CA-B8DA-E8CAE733D6A1}" sibTransId="{AE3185B7-3669-462F-A367-DD7C9918A636}"/>
    <dgm:cxn modelId="{50CEE35D-7461-4435-B2DD-5DDB496797A1}" type="presOf" srcId="{18606E85-6F7E-44D0-89AE-3B33B54BE842}" destId="{9DA41B48-23CA-46FF-9B7F-BB9D2D0DD067}" srcOrd="0" destOrd="0" presId="urn:microsoft.com/office/officeart/2005/8/layout/hList1"/>
    <dgm:cxn modelId="{CD8C6DAC-2CC6-41C0-8438-4B1047BC234B}" srcId="{18606E85-6F7E-44D0-89AE-3B33B54BE842}" destId="{F0A35575-7182-4532-A558-8344D2385F41}" srcOrd="0" destOrd="0" parTransId="{4485E4B3-00D0-407E-99B7-12C56D121B15}" sibTransId="{019F52C5-B650-43E0-9188-BED62C287FD2}"/>
    <dgm:cxn modelId="{42635BCC-1890-4889-A768-0E256C132AB6}" type="presOf" srcId="{D4BDBDAD-B39F-4FCD-AA12-AEBC1A9BDE35}" destId="{8F6E9EB7-894B-4C4A-B9DB-CF18DC942A2E}" srcOrd="0" destOrd="5" presId="urn:microsoft.com/office/officeart/2005/8/layout/hList1"/>
    <dgm:cxn modelId="{C1E61A01-A7F9-445C-9896-75AEF5948E4E}" type="presOf" srcId="{191B9BA4-06A3-40B8-9B0D-AD79F5AEE926}" destId="{8F6E9EB7-894B-4C4A-B9DB-CF18DC942A2E}" srcOrd="0" destOrd="9" presId="urn:microsoft.com/office/officeart/2005/8/layout/hList1"/>
    <dgm:cxn modelId="{28C861F2-A9C2-4ACC-BD27-FEC25C06AC63}" srcId="{18606E85-6F7E-44D0-89AE-3B33B54BE842}" destId="{EE040BF6-7C57-45D9-9D95-2CB8A5E71055}" srcOrd="1" destOrd="0" parTransId="{FC0958B9-7552-4836-8D70-010F818329C3}" sibTransId="{42A1A357-8AAB-45B0-A284-725CA028D692}"/>
    <dgm:cxn modelId="{A4DCED94-2B98-4DF3-A219-9F2E8B5E1C5B}" type="presOf" srcId="{20F7641F-07AC-4CB5-B416-DEE0EA8C98A2}" destId="{8F6E9EB7-894B-4C4A-B9DB-CF18DC942A2E}" srcOrd="0" destOrd="3" presId="urn:microsoft.com/office/officeart/2005/8/layout/hList1"/>
    <dgm:cxn modelId="{4C152650-54CC-4D00-A890-0F0086413987}" srcId="{18606E85-6F7E-44D0-89AE-3B33B54BE842}" destId="{B0C0E40F-5AB7-40BA-BAC6-A68F161F5939}" srcOrd="4" destOrd="0" parTransId="{BD5A2C9E-7357-4338-8E87-A3E8F2345F76}" sibTransId="{4233D967-10E9-48ED-8A80-ACFBD43712F4}"/>
    <dgm:cxn modelId="{4392A845-4C97-4268-9B5C-9A627BF8D8AE}" type="presOf" srcId="{2B6638EE-FBC7-48C5-A1D3-CEB2C9D25737}" destId="{96643A4C-E83C-45D4-97A3-F515AB3AEE28}" srcOrd="0" destOrd="0" presId="urn:microsoft.com/office/officeart/2005/8/layout/hList1"/>
    <dgm:cxn modelId="{774AB66A-135B-43D6-BCDF-CCA6F86689E2}" type="presOf" srcId="{B5C49159-5074-4E31-B92D-4337C3CA61BF}" destId="{8F6E9EB7-894B-4C4A-B9DB-CF18DC942A2E}" srcOrd="0" destOrd="0" presId="urn:microsoft.com/office/officeart/2005/8/layout/hList1"/>
    <dgm:cxn modelId="{9072A298-46E4-42A3-8417-6CBE8A846173}" srcId="{18606E85-6F7E-44D0-89AE-3B33B54BE842}" destId="{6028FA4F-1680-428E-BB3B-19408BD8C07E}" srcOrd="6" destOrd="0" parTransId="{9C2252E0-774E-415D-8B08-3E325666F8FE}" sibTransId="{7FA158D3-8BC4-417F-A93D-6C1BBAEB9515}"/>
    <dgm:cxn modelId="{18BF92F6-727C-419A-A2E6-B570A3012E09}" type="presOf" srcId="{7E61DA1F-D2B2-478D-8DB0-CAFF3C2D22C2}" destId="{8F6E9EB7-894B-4C4A-B9DB-CF18DC942A2E}" srcOrd="0" destOrd="8" presId="urn:microsoft.com/office/officeart/2005/8/layout/hList1"/>
    <dgm:cxn modelId="{4A4CA3CA-1B3F-4C48-9757-2321420EF47D}" srcId="{2B6638EE-FBC7-48C5-A1D3-CEB2C9D25737}" destId="{40B5E8C6-7EEB-4102-88DF-FA810C215EA6}" srcOrd="1" destOrd="0" parTransId="{6DB5ED5D-2575-45FA-B572-0A91118D5E6D}" sibTransId="{F4A277FC-6A65-4A8E-ACBD-BE3C24D567BE}"/>
    <dgm:cxn modelId="{DC4E7448-603E-4823-8B3A-9E3CAD5AF0B7}" srcId="{2B6638EE-FBC7-48C5-A1D3-CEB2C9D25737}" destId="{20F7641F-07AC-4CB5-B416-DEE0EA8C98A2}" srcOrd="3" destOrd="0" parTransId="{60C5B348-A7E4-4F31-811B-CF781C8C93E5}" sibTransId="{3F8038AB-8111-457B-A78E-48AFC6D75AFD}"/>
    <dgm:cxn modelId="{FB60990F-564D-466F-AD4C-877E45C79220}" type="presOf" srcId="{40B5E8C6-7EEB-4102-88DF-FA810C215EA6}" destId="{8F6E9EB7-894B-4C4A-B9DB-CF18DC942A2E}" srcOrd="0" destOrd="1" presId="urn:microsoft.com/office/officeart/2005/8/layout/hList1"/>
    <dgm:cxn modelId="{56B846D8-EC3A-4D1A-9BEF-63312DDA991E}" type="presOf" srcId="{1DE1AA5F-A930-4EF2-AD22-9A25DD043C65}" destId="{8F6E9EB7-894B-4C4A-B9DB-CF18DC942A2E}" srcOrd="0" destOrd="6" presId="urn:microsoft.com/office/officeart/2005/8/layout/hList1"/>
    <dgm:cxn modelId="{00BEEE04-8DA3-4ED9-A2B7-DDC47E1A556D}" type="presOf" srcId="{494CE4B8-0117-4828-8E0B-565AB6F663A5}" destId="{92BAC67C-308E-4F69-9BD6-5B2F55C5FB79}" srcOrd="0" destOrd="7" presId="urn:microsoft.com/office/officeart/2005/8/layout/hList1"/>
    <dgm:cxn modelId="{E1D30549-8F82-4C8F-B0CB-5C883D7E494B}" type="presOf" srcId="{6028FA4F-1680-428E-BB3B-19408BD8C07E}" destId="{92BAC67C-308E-4F69-9BD6-5B2F55C5FB79}" srcOrd="0" destOrd="6" presId="urn:microsoft.com/office/officeart/2005/8/layout/hList1"/>
    <dgm:cxn modelId="{689A426C-D2A5-4A50-BDB8-A8732F02BFEC}" type="presOf" srcId="{36CDB5EB-51BC-4801-BD6D-056E2049796A}" destId="{92BAC67C-308E-4F69-9BD6-5B2F55C5FB79}" srcOrd="0" destOrd="2" presId="urn:microsoft.com/office/officeart/2005/8/layout/hList1"/>
    <dgm:cxn modelId="{4B74D1F8-686D-48B5-B2F8-101F05EA4AAF}" srcId="{F6E55E94-1974-4FC9-A017-9CC44348847B}" destId="{18606E85-6F7E-44D0-89AE-3B33B54BE842}" srcOrd="0" destOrd="0" parTransId="{184D86A7-5EF6-434C-A3B8-BE7E0BDAA107}" sibTransId="{AC837D9F-1DEB-4BA6-B68A-7CAD606F613A}"/>
    <dgm:cxn modelId="{6E3EA1A6-538A-436B-95DA-7B6F6684931C}" type="presOf" srcId="{26D0F739-39F3-4BC2-8B99-D7CEB77436B6}" destId="{8F6E9EB7-894B-4C4A-B9DB-CF18DC942A2E}" srcOrd="0" destOrd="10" presId="urn:microsoft.com/office/officeart/2005/8/layout/hList1"/>
    <dgm:cxn modelId="{70AABF4A-21A9-4FE6-9035-C9A026C3CF47}" type="presOf" srcId="{46CF0F2B-A053-48DF-8B0A-32C159F6E707}" destId="{92BAC67C-308E-4F69-9BD6-5B2F55C5FB79}" srcOrd="0" destOrd="5" presId="urn:microsoft.com/office/officeart/2005/8/layout/hList1"/>
    <dgm:cxn modelId="{80617CEA-9AF6-46D8-A2A5-EF0F34EB2B05}" type="presParOf" srcId="{C1090108-0AB0-4BA2-8716-63EF83459288}" destId="{D5736036-DBDB-44EA-B096-9D32A0FDE1C4}" srcOrd="0" destOrd="0" presId="urn:microsoft.com/office/officeart/2005/8/layout/hList1"/>
    <dgm:cxn modelId="{849B2CC7-EA45-4829-AFD7-2BCD43A4B41C}" type="presParOf" srcId="{D5736036-DBDB-44EA-B096-9D32A0FDE1C4}" destId="{9DA41B48-23CA-46FF-9B7F-BB9D2D0DD067}" srcOrd="0" destOrd="0" presId="urn:microsoft.com/office/officeart/2005/8/layout/hList1"/>
    <dgm:cxn modelId="{3047507D-2EC4-4F53-A2A8-1C9FACC77A44}" type="presParOf" srcId="{D5736036-DBDB-44EA-B096-9D32A0FDE1C4}" destId="{92BAC67C-308E-4F69-9BD6-5B2F55C5FB79}" srcOrd="1" destOrd="0" presId="urn:microsoft.com/office/officeart/2005/8/layout/hList1"/>
    <dgm:cxn modelId="{9D7BE1F0-77E6-474E-AC72-4D3418937382}" type="presParOf" srcId="{C1090108-0AB0-4BA2-8716-63EF83459288}" destId="{1C7FF024-39C6-4C8C-BF30-F4A09F1C68AD}" srcOrd="1" destOrd="0" presId="urn:microsoft.com/office/officeart/2005/8/layout/hList1"/>
    <dgm:cxn modelId="{4F6075BE-9A05-4746-B345-19D9520ECD98}" type="presParOf" srcId="{C1090108-0AB0-4BA2-8716-63EF83459288}" destId="{DF5F7727-86F5-4E32-86A3-7930655F55C1}" srcOrd="2" destOrd="0" presId="urn:microsoft.com/office/officeart/2005/8/layout/hList1"/>
    <dgm:cxn modelId="{C4C9AA7D-423D-493F-98E6-00F4C067E6B4}" type="presParOf" srcId="{DF5F7727-86F5-4E32-86A3-7930655F55C1}" destId="{96643A4C-E83C-45D4-97A3-F515AB3AEE28}" srcOrd="0" destOrd="0" presId="urn:microsoft.com/office/officeart/2005/8/layout/hList1"/>
    <dgm:cxn modelId="{7A9B258D-13AA-42A3-9729-DC73DB3BAC29}" type="presParOf" srcId="{DF5F7727-86F5-4E32-86A3-7930655F55C1}" destId="{8F6E9EB7-894B-4C4A-B9DB-CF18DC942A2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DA41B48-23CA-46FF-9B7F-BB9D2D0DD067}">
      <dsp:nvSpPr>
        <dsp:cNvPr id="0" name=""/>
        <dsp:cNvSpPr/>
      </dsp:nvSpPr>
      <dsp:spPr>
        <a:xfrm>
          <a:off x="40" y="216835"/>
          <a:ext cx="3835902" cy="374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Мероприятия консервативного варианта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0" y="216835"/>
        <a:ext cx="3835902" cy="374400"/>
      </dsp:txXfrm>
    </dsp:sp>
    <dsp:sp modelId="{92BAC67C-308E-4F69-9BD6-5B2F55C5FB79}">
      <dsp:nvSpPr>
        <dsp:cNvPr id="0" name=""/>
        <dsp:cNvSpPr/>
      </dsp:nvSpPr>
      <dsp:spPr>
        <a:xfrm>
          <a:off x="40" y="591235"/>
          <a:ext cx="3835902" cy="480855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обеспечению транспортной и пешеходной связанности территорий;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организации движения маршрутных транспортных средств;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организации пропуска транзитных транспортных потоков;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организации пропуска грузовых транспортных средств;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ограничению доступа транспортных средств на определенные территории;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организации движения пешеходов;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организации велосипедного движения;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развитию сети дорог, дорог или участков дорог, локально-реконструкционным мероприятиям, повышающим эффективность функционирования сети дорог в целом;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0" y="591235"/>
        <a:ext cx="3835902" cy="4808553"/>
      </dsp:txXfrm>
    </dsp:sp>
    <dsp:sp modelId="{96643A4C-E83C-45D4-97A3-F515AB3AEE28}">
      <dsp:nvSpPr>
        <dsp:cNvPr id="0" name=""/>
        <dsp:cNvSpPr/>
      </dsp:nvSpPr>
      <dsp:spPr>
        <a:xfrm>
          <a:off x="4372969" y="216835"/>
          <a:ext cx="3835902" cy="374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Мероприятия оптимального варианта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72969" y="216835"/>
        <a:ext cx="3835902" cy="374400"/>
      </dsp:txXfrm>
    </dsp:sp>
    <dsp:sp modelId="{8F6E9EB7-894B-4C4A-B9DB-CF18DC942A2E}">
      <dsp:nvSpPr>
        <dsp:cNvPr id="0" name=""/>
        <dsp:cNvSpPr/>
      </dsp:nvSpPr>
      <dsp:spPr>
        <a:xfrm>
          <a:off x="4372969" y="591235"/>
          <a:ext cx="3835902" cy="480855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обеспечению транспортной и пешеходной связанности территорий;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категорированию дорог с учетом их прогнозируемой загрузки;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организации системы мониторинга дорожного движения;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организации движения маршрутных транспортных средств;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организации пропуска грузовых транспортных средств;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формированию единого парковочного пространства;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организации одностороннего движения транспортных средств на дорогах или их участках;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организации движения пешеходов;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обеспечению благоприятных условий для движения инвалидов;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обеспечению маршрутов безопасного движения детей к образовательным организациям;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организации велосипедного движения;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развитию сети дорог, дорог или участков дорог, локально-реконструкционным мероприятиям, повышающим эффективность функционирования сети дорог в целом;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72969" y="591235"/>
        <a:ext cx="3835902" cy="48085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B9D74-EC71-480B-9E90-975A26FF909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AEAE-43DD-4BB9-9844-3846D8692E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B9D74-EC71-480B-9E90-975A26FF909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AEAE-43DD-4BB9-9844-3846D8692E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B9D74-EC71-480B-9E90-975A26FF909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AEAE-43DD-4BB9-9844-3846D8692E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B9D74-EC71-480B-9E90-975A26FF909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AEAE-43DD-4BB9-9844-3846D8692E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B9D74-EC71-480B-9E90-975A26FF909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AEAE-43DD-4BB9-9844-3846D8692E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B9D74-EC71-480B-9E90-975A26FF909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AEAE-43DD-4BB9-9844-3846D8692E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B9D74-EC71-480B-9E90-975A26FF909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AEAE-43DD-4BB9-9844-3846D8692E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B9D74-EC71-480B-9E90-975A26FF909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AEAE-43DD-4BB9-9844-3846D8692E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B9D74-EC71-480B-9E90-975A26FF909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AEAE-43DD-4BB9-9844-3846D8692E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B9D74-EC71-480B-9E90-975A26FF909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AEAE-43DD-4BB9-9844-3846D8692E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B9D74-EC71-480B-9E90-975A26FF909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AEAE-43DD-4BB9-9844-3846D8692E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B9D74-EC71-480B-9E90-975A26FF909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7AEAE-43DD-4BB9-9844-3846D8692EF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 r="740" b="15323"/>
          <a:stretch>
            <a:fillRect/>
          </a:stretch>
        </p:blipFill>
        <p:spPr bwMode="auto">
          <a:xfrm>
            <a:off x="1043607" y="836712"/>
            <a:ext cx="7102159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988840"/>
            <a:ext cx="7772400" cy="1470025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x-none" sz="2400">
                <a:latin typeface="Times New Roman" pitchFamily="18" charset="0"/>
                <a:cs typeface="Times New Roman" pitchFamily="18" charset="0"/>
              </a:rPr>
              <a:t>рограмм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x-none" sz="2400">
                <a:latin typeface="Times New Roman" pitchFamily="18" charset="0"/>
                <a:cs typeface="Times New Roman" pitchFamily="18" charset="0"/>
              </a:rPr>
              <a:t> комплексного развития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x-none" sz="2400">
                <a:latin typeface="Times New Roman" pitchFamily="18" charset="0"/>
                <a:cs typeface="Times New Roman" pitchFamily="18" charset="0"/>
              </a:rPr>
              <a:t>транспортной инфраструктуры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419872" y="6165304"/>
            <a:ext cx="219170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ООО «ОценкаПроектСервис»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Таганрог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2017 г.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3109323" y="73750"/>
            <a:ext cx="292535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Цимлянский</a:t>
            </a:r>
            <a:r>
              <a:rPr kumimoji="0" lang="ru-RU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endParaRPr kumimoji="0" lang="ru-RU" sz="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Ростовская область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Схема расположения опорной сети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автомобильных 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дорог Цимлянского района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C:\Users\Home_PC\Downloads\Cimarea (2)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15616" y="980728"/>
            <a:ext cx="712879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Схем расположения пунктов учета на территории Цимлянского городского поселения</a:t>
            </a:r>
          </a:p>
        </p:txBody>
      </p:sp>
      <p:pic>
        <p:nvPicPr>
          <p:cNvPr id="26" name="Рисунок 25" descr="C:\Users\Home_PC\AppData\Local\Microsoft\Windows\INetCache\Content.Word\ГП-2 схема опорного плана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59632" y="764704"/>
            <a:ext cx="6876671" cy="5780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5580112" y="4437112"/>
            <a:ext cx="446087" cy="512762"/>
            <a:chOff x="2305" y="7523"/>
            <a:chExt cx="702" cy="806"/>
          </a:xfrm>
        </p:grpSpPr>
        <p:sp>
          <p:nvSpPr>
            <p:cNvPr id="19486" name="Text Box 30"/>
            <p:cNvSpPr txBox="1">
              <a:spLocks noChangeArrowheads="1"/>
            </p:cNvSpPr>
            <p:nvPr/>
          </p:nvSpPr>
          <p:spPr bwMode="auto">
            <a:xfrm>
              <a:off x="2305" y="7523"/>
              <a:ext cx="454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9487" name="AutoShape 31"/>
            <p:cNvCxnSpPr>
              <a:cxnSpLocks noChangeShapeType="1"/>
            </p:cNvCxnSpPr>
            <p:nvPr/>
          </p:nvCxnSpPr>
          <p:spPr bwMode="auto">
            <a:xfrm>
              <a:off x="2759" y="7977"/>
              <a:ext cx="248" cy="3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499992" y="3573016"/>
            <a:ext cx="446087" cy="512763"/>
            <a:chOff x="2305" y="7523"/>
            <a:chExt cx="702" cy="806"/>
          </a:xfrm>
        </p:grpSpPr>
        <p:sp>
          <p:nvSpPr>
            <p:cNvPr id="19489" name="Text Box 33"/>
            <p:cNvSpPr txBox="1">
              <a:spLocks noChangeArrowheads="1"/>
            </p:cNvSpPr>
            <p:nvPr/>
          </p:nvSpPr>
          <p:spPr bwMode="auto">
            <a:xfrm>
              <a:off x="2305" y="7523"/>
              <a:ext cx="454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9490" name="AutoShape 34"/>
            <p:cNvCxnSpPr>
              <a:cxnSpLocks noChangeShapeType="1"/>
            </p:cNvCxnSpPr>
            <p:nvPr/>
          </p:nvCxnSpPr>
          <p:spPr bwMode="auto">
            <a:xfrm>
              <a:off x="2759" y="7977"/>
              <a:ext cx="248" cy="3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3923928" y="3645024"/>
            <a:ext cx="444500" cy="511175"/>
            <a:chOff x="2305" y="7523"/>
            <a:chExt cx="702" cy="806"/>
          </a:xfrm>
        </p:grpSpPr>
        <p:sp>
          <p:nvSpPr>
            <p:cNvPr id="19492" name="Text Box 36"/>
            <p:cNvSpPr txBox="1">
              <a:spLocks noChangeArrowheads="1"/>
            </p:cNvSpPr>
            <p:nvPr/>
          </p:nvSpPr>
          <p:spPr bwMode="auto">
            <a:xfrm>
              <a:off x="2305" y="7523"/>
              <a:ext cx="454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9493" name="AutoShape 37"/>
            <p:cNvCxnSpPr>
              <a:cxnSpLocks noChangeShapeType="1"/>
            </p:cNvCxnSpPr>
            <p:nvPr/>
          </p:nvCxnSpPr>
          <p:spPr bwMode="auto">
            <a:xfrm>
              <a:off x="2759" y="7977"/>
              <a:ext cx="248" cy="3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2751509" y="4149774"/>
            <a:ext cx="446088" cy="511175"/>
            <a:chOff x="2305" y="7523"/>
            <a:chExt cx="702" cy="806"/>
          </a:xfrm>
        </p:grpSpPr>
        <p:sp>
          <p:nvSpPr>
            <p:cNvPr id="19495" name="Text Box 39"/>
            <p:cNvSpPr txBox="1">
              <a:spLocks noChangeArrowheads="1"/>
            </p:cNvSpPr>
            <p:nvPr/>
          </p:nvSpPr>
          <p:spPr bwMode="auto">
            <a:xfrm>
              <a:off x="2305" y="7523"/>
              <a:ext cx="454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9496" name="AutoShape 40"/>
            <p:cNvCxnSpPr>
              <a:cxnSpLocks noChangeShapeType="1"/>
            </p:cNvCxnSpPr>
            <p:nvPr/>
          </p:nvCxnSpPr>
          <p:spPr bwMode="auto">
            <a:xfrm>
              <a:off x="2759" y="7977"/>
              <a:ext cx="248" cy="3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1681534" y="4100562"/>
            <a:ext cx="446088" cy="511175"/>
            <a:chOff x="2305" y="7523"/>
            <a:chExt cx="702" cy="806"/>
          </a:xfrm>
        </p:grpSpPr>
        <p:sp>
          <p:nvSpPr>
            <p:cNvPr id="19498" name="Text Box 42"/>
            <p:cNvSpPr txBox="1">
              <a:spLocks noChangeArrowheads="1"/>
            </p:cNvSpPr>
            <p:nvPr/>
          </p:nvSpPr>
          <p:spPr bwMode="auto">
            <a:xfrm>
              <a:off x="2305" y="7523"/>
              <a:ext cx="454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9499" name="AutoShape 43"/>
            <p:cNvCxnSpPr>
              <a:cxnSpLocks noChangeShapeType="1"/>
            </p:cNvCxnSpPr>
            <p:nvPr/>
          </p:nvCxnSpPr>
          <p:spPr bwMode="auto">
            <a:xfrm>
              <a:off x="2759" y="7977"/>
              <a:ext cx="248" cy="3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8" name="Group 44"/>
          <p:cNvGrpSpPr>
            <a:grpSpLocks/>
          </p:cNvGrpSpPr>
          <p:nvPr/>
        </p:nvGrpSpPr>
        <p:grpSpPr bwMode="auto">
          <a:xfrm>
            <a:off x="6372200" y="3573016"/>
            <a:ext cx="446087" cy="511175"/>
            <a:chOff x="2305" y="7523"/>
            <a:chExt cx="702" cy="806"/>
          </a:xfrm>
        </p:grpSpPr>
        <p:sp>
          <p:nvSpPr>
            <p:cNvPr id="19501" name="Text Box 45"/>
            <p:cNvSpPr txBox="1">
              <a:spLocks noChangeArrowheads="1"/>
            </p:cNvSpPr>
            <p:nvPr/>
          </p:nvSpPr>
          <p:spPr bwMode="auto">
            <a:xfrm>
              <a:off x="2305" y="7523"/>
              <a:ext cx="454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9502" name="AutoShape 46"/>
            <p:cNvCxnSpPr>
              <a:cxnSpLocks noChangeShapeType="1"/>
            </p:cNvCxnSpPr>
            <p:nvPr/>
          </p:nvCxnSpPr>
          <p:spPr bwMode="auto">
            <a:xfrm>
              <a:off x="2759" y="7977"/>
              <a:ext cx="248" cy="3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Схем расположения пунктов учета на территории сельских поселений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Цимлянского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Ростовской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области</a:t>
            </a:r>
          </a:p>
        </p:txBody>
      </p:sp>
      <p:pic>
        <p:nvPicPr>
          <p:cNvPr id="4" name="Рисунок 3" descr="C:\Users\Home_PC\Downloads\Cimarea (2)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339752" y="1484784"/>
            <a:ext cx="4464207" cy="5120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3635896" y="3068960"/>
            <a:ext cx="424483" cy="493678"/>
            <a:chOff x="2339" y="7553"/>
            <a:chExt cx="668" cy="776"/>
          </a:xfrm>
        </p:grpSpPr>
        <p:sp>
          <p:nvSpPr>
            <p:cNvPr id="18434" name="Text Box 2"/>
            <p:cNvSpPr txBox="1">
              <a:spLocks noChangeArrowheads="1"/>
            </p:cNvSpPr>
            <p:nvPr/>
          </p:nvSpPr>
          <p:spPr bwMode="auto">
            <a:xfrm>
              <a:off x="2339" y="7553"/>
              <a:ext cx="454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8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8435" name="AutoShape 3"/>
            <p:cNvCxnSpPr>
              <a:cxnSpLocks noChangeShapeType="1"/>
            </p:cNvCxnSpPr>
            <p:nvPr/>
          </p:nvCxnSpPr>
          <p:spPr bwMode="auto">
            <a:xfrm>
              <a:off x="2759" y="7977"/>
              <a:ext cx="248" cy="3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3491880" y="3645024"/>
            <a:ext cx="446087" cy="511175"/>
            <a:chOff x="2305" y="7523"/>
            <a:chExt cx="702" cy="806"/>
          </a:xfrm>
        </p:grpSpPr>
        <p:sp>
          <p:nvSpPr>
            <p:cNvPr id="18437" name="Text Box 5"/>
            <p:cNvSpPr txBox="1">
              <a:spLocks noChangeArrowheads="1"/>
            </p:cNvSpPr>
            <p:nvPr/>
          </p:nvSpPr>
          <p:spPr bwMode="auto">
            <a:xfrm>
              <a:off x="2305" y="7523"/>
              <a:ext cx="454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8438" name="AutoShape 6"/>
            <p:cNvCxnSpPr>
              <a:cxnSpLocks noChangeShapeType="1"/>
            </p:cNvCxnSpPr>
            <p:nvPr/>
          </p:nvCxnSpPr>
          <p:spPr bwMode="auto">
            <a:xfrm>
              <a:off x="2759" y="7977"/>
              <a:ext cx="248" cy="3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2195736" y="4797152"/>
            <a:ext cx="742950" cy="512762"/>
            <a:chOff x="2197" y="9514"/>
            <a:chExt cx="1171" cy="806"/>
          </a:xfrm>
        </p:grpSpPr>
        <p:sp>
          <p:nvSpPr>
            <p:cNvPr id="18440" name="Text Box 8"/>
            <p:cNvSpPr txBox="1">
              <a:spLocks noChangeArrowheads="1"/>
            </p:cNvSpPr>
            <p:nvPr/>
          </p:nvSpPr>
          <p:spPr bwMode="auto">
            <a:xfrm>
              <a:off x="2197" y="9514"/>
              <a:ext cx="589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8441" name="AutoShape 9"/>
            <p:cNvCxnSpPr>
              <a:cxnSpLocks noChangeShapeType="1"/>
            </p:cNvCxnSpPr>
            <p:nvPr/>
          </p:nvCxnSpPr>
          <p:spPr bwMode="auto">
            <a:xfrm>
              <a:off x="2786" y="9968"/>
              <a:ext cx="582" cy="3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995936" y="5373216"/>
            <a:ext cx="446088" cy="500062"/>
            <a:chOff x="5376" y="10566"/>
            <a:chExt cx="702" cy="786"/>
          </a:xfrm>
        </p:grpSpPr>
        <p:sp>
          <p:nvSpPr>
            <p:cNvPr id="18443" name="Text Box 11"/>
            <p:cNvSpPr txBox="1">
              <a:spLocks noChangeArrowheads="1"/>
            </p:cNvSpPr>
            <p:nvPr/>
          </p:nvSpPr>
          <p:spPr bwMode="auto">
            <a:xfrm>
              <a:off x="5376" y="10898"/>
              <a:ext cx="454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8444" name="AutoShape 12"/>
            <p:cNvCxnSpPr>
              <a:cxnSpLocks noChangeShapeType="1"/>
            </p:cNvCxnSpPr>
            <p:nvPr/>
          </p:nvCxnSpPr>
          <p:spPr bwMode="auto">
            <a:xfrm flipV="1">
              <a:off x="5830" y="10566"/>
              <a:ext cx="248" cy="33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8" name="Group 13"/>
          <p:cNvGrpSpPr>
            <a:grpSpLocks/>
          </p:cNvGrpSpPr>
          <p:nvPr/>
        </p:nvGrpSpPr>
        <p:grpSpPr bwMode="auto">
          <a:xfrm>
            <a:off x="3491880" y="4509120"/>
            <a:ext cx="744538" cy="511175"/>
            <a:chOff x="2197" y="9514"/>
            <a:chExt cx="1171" cy="806"/>
          </a:xfrm>
        </p:grpSpPr>
        <p:sp>
          <p:nvSpPr>
            <p:cNvPr id="18446" name="Text Box 14"/>
            <p:cNvSpPr txBox="1">
              <a:spLocks noChangeArrowheads="1"/>
            </p:cNvSpPr>
            <p:nvPr/>
          </p:nvSpPr>
          <p:spPr bwMode="auto">
            <a:xfrm>
              <a:off x="2197" y="9514"/>
              <a:ext cx="589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8447" name="AutoShape 15"/>
            <p:cNvCxnSpPr>
              <a:cxnSpLocks noChangeShapeType="1"/>
            </p:cNvCxnSpPr>
            <p:nvPr/>
          </p:nvCxnSpPr>
          <p:spPr bwMode="auto">
            <a:xfrm>
              <a:off x="2786" y="9968"/>
              <a:ext cx="582" cy="3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9" name="Group 16"/>
          <p:cNvGrpSpPr>
            <a:grpSpLocks/>
          </p:cNvGrpSpPr>
          <p:nvPr/>
        </p:nvGrpSpPr>
        <p:grpSpPr bwMode="auto">
          <a:xfrm>
            <a:off x="4211960" y="4437112"/>
            <a:ext cx="742950" cy="511175"/>
            <a:chOff x="2197" y="9514"/>
            <a:chExt cx="1171" cy="806"/>
          </a:xfrm>
        </p:grpSpPr>
        <p:sp>
          <p:nvSpPr>
            <p:cNvPr id="18449" name="Text Box 17"/>
            <p:cNvSpPr txBox="1">
              <a:spLocks noChangeArrowheads="1"/>
            </p:cNvSpPr>
            <p:nvPr/>
          </p:nvSpPr>
          <p:spPr bwMode="auto">
            <a:xfrm>
              <a:off x="2197" y="9514"/>
              <a:ext cx="589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8450" name="AutoShape 18"/>
            <p:cNvCxnSpPr>
              <a:cxnSpLocks noChangeShapeType="1"/>
            </p:cNvCxnSpPr>
            <p:nvPr/>
          </p:nvCxnSpPr>
          <p:spPr bwMode="auto">
            <a:xfrm>
              <a:off x="2786" y="9968"/>
              <a:ext cx="582" cy="3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sp>
        <p:nvSpPr>
          <p:cNvPr id="18451" name="Text Box 19"/>
          <p:cNvSpPr txBox="1">
            <a:spLocks noChangeArrowheads="1"/>
          </p:cNvSpPr>
          <p:nvPr/>
        </p:nvSpPr>
        <p:spPr bwMode="auto">
          <a:xfrm>
            <a:off x="5436096" y="4725144"/>
            <a:ext cx="374650" cy="2873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12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452" name="AutoShape 20"/>
          <p:cNvCxnSpPr>
            <a:cxnSpLocks noChangeShapeType="1"/>
          </p:cNvCxnSpPr>
          <p:nvPr/>
        </p:nvCxnSpPr>
        <p:spPr bwMode="auto">
          <a:xfrm flipH="1" flipV="1">
            <a:off x="5194796" y="4871194"/>
            <a:ext cx="241300" cy="1397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grpSp>
        <p:nvGrpSpPr>
          <p:cNvPr id="10" name="Group 21"/>
          <p:cNvGrpSpPr>
            <a:grpSpLocks/>
          </p:cNvGrpSpPr>
          <p:nvPr/>
        </p:nvGrpSpPr>
        <p:grpSpPr bwMode="auto">
          <a:xfrm>
            <a:off x="4572000" y="2852936"/>
            <a:ext cx="742950" cy="512762"/>
            <a:chOff x="2197" y="9514"/>
            <a:chExt cx="1171" cy="806"/>
          </a:xfrm>
        </p:grpSpPr>
        <p:sp>
          <p:nvSpPr>
            <p:cNvPr id="18454" name="Text Box 22"/>
            <p:cNvSpPr txBox="1">
              <a:spLocks noChangeArrowheads="1"/>
            </p:cNvSpPr>
            <p:nvPr/>
          </p:nvSpPr>
          <p:spPr bwMode="auto">
            <a:xfrm>
              <a:off x="2197" y="9514"/>
              <a:ext cx="589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8455" name="AutoShape 23"/>
            <p:cNvCxnSpPr>
              <a:cxnSpLocks noChangeShapeType="1"/>
            </p:cNvCxnSpPr>
            <p:nvPr/>
          </p:nvCxnSpPr>
          <p:spPr bwMode="auto">
            <a:xfrm>
              <a:off x="2786" y="9968"/>
              <a:ext cx="582" cy="3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sp>
        <p:nvSpPr>
          <p:cNvPr id="18456" name="Text Box 24"/>
          <p:cNvSpPr txBox="1">
            <a:spLocks noChangeArrowheads="1"/>
          </p:cNvSpPr>
          <p:nvPr/>
        </p:nvSpPr>
        <p:spPr bwMode="auto">
          <a:xfrm>
            <a:off x="5508104" y="1412776"/>
            <a:ext cx="374650" cy="2873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16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457" name="AutoShape 25"/>
          <p:cNvCxnSpPr>
            <a:cxnSpLocks noChangeShapeType="1"/>
          </p:cNvCxnSpPr>
          <p:nvPr/>
        </p:nvCxnSpPr>
        <p:spPr bwMode="auto">
          <a:xfrm>
            <a:off x="5868144" y="1700808"/>
            <a:ext cx="165100" cy="4984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8458" name="Text Box 26"/>
          <p:cNvSpPr txBox="1">
            <a:spLocks noChangeArrowheads="1"/>
          </p:cNvSpPr>
          <p:nvPr/>
        </p:nvSpPr>
        <p:spPr bwMode="auto">
          <a:xfrm>
            <a:off x="4991026" y="2289125"/>
            <a:ext cx="373062" cy="2873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15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459" name="AutoShape 27"/>
          <p:cNvCxnSpPr>
            <a:cxnSpLocks noChangeShapeType="1"/>
          </p:cNvCxnSpPr>
          <p:nvPr/>
        </p:nvCxnSpPr>
        <p:spPr bwMode="auto">
          <a:xfrm flipV="1">
            <a:off x="5364088" y="2420888"/>
            <a:ext cx="517525" cy="1555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62272"/>
            <a:ext cx="9144000" cy="114300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Характеристика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маршрутной сети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инфраструктуры) пассажирского транспорта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83566" y="476681"/>
          <a:ext cx="7920881" cy="6381322"/>
        </p:xfrm>
        <a:graphic>
          <a:graphicData uri="http://schemas.openxmlformats.org/drawingml/2006/table">
            <a:tbl>
              <a:tblPr/>
              <a:tblGrid>
                <a:gridCol w="3365547"/>
                <a:gridCol w="3365547"/>
                <a:gridCol w="704731"/>
                <a:gridCol w="485056"/>
              </a:tblGrid>
              <a:tr h="2862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err="1">
                          <a:latin typeface="Times New Roman"/>
                          <a:ea typeface="Times New Roman"/>
                        </a:rPr>
                        <a:t>Nп</a:t>
                      </a:r>
                      <a:r>
                        <a:rPr lang="ru-RU" sz="800" b="1" dirty="0"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800" b="1" dirty="0" err="1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</a:rPr>
                        <a:t>Показатель</a:t>
                      </a: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</a:rPr>
                        <a:t>Единицы измерения</a:t>
                      </a: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</a:rPr>
                        <a:t>Значение</a:t>
                      </a: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Соответствие вида транспорта общего пользования в зависимости от расчетного пассажиропотока и дальности поездок пассажиров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Да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4452" marR="4452" marT="4452" marB="445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Количество организаций, осуществляющих перевозку пассажиров: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внеуличного скоростного транспорта, метрополитена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ед.</a:t>
                      </a:r>
                    </a:p>
                  </a:txBody>
                  <a:tcPr marL="4452" marR="4452" marT="4452" marB="445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троллейбусных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трамвайных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автобусных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Количество станций железнодорожного транспорта в </a:t>
                      </a:r>
                      <a:r>
                        <a:rPr lang="ru-RU" sz="800" dirty="0" err="1">
                          <a:latin typeface="Times New Roman"/>
                          <a:ea typeface="Times New Roman"/>
                        </a:rPr>
                        <a:t>пригородно-городском</a:t>
                      </a: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 сообщении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ед.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Протяженность линий внеуличного скоростного транспорта, в том числе метрополитена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км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Количество станций внеуличного скоростного транспорта, в том числе метрополитена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ед.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1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Протяженность маршрутов наземного пассажирского транспорта на дорогах с организацией движения транспортных средств в общем потоке/организованных по выделенной полосе проезжей части или на обособленном полотне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км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218   /-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Плотность маршрутов наземного пассажирского транспорта 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0,085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6263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4452" marR="4452" marT="4452" marB="445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Расстояние между остановочными пунктами на линиях пассажирского транспорта, в том числе для (приведено для г.п.Цимлянск):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троллейбусов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м</a:t>
                      </a:r>
                    </a:p>
                  </a:txBody>
                  <a:tcPr marL="4452" marR="4452" marT="4452" marB="445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   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трамваев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   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автобусов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   665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экспресс-автобусов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   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скоростных трамваев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   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метрополитена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   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309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4452" marR="4452" marT="4452" marB="445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Среднее время работы транспорта общего пользования на маршрутах регулярных перевозок: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час</a:t>
                      </a:r>
                    </a:p>
                  </a:txBody>
                  <a:tcPr marL="4452" marR="4452" marT="4452" marB="445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   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внеуличный скоростной транспорт, метрополитен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   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наземный пассажирский транспорт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   12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4452" marR="4452" marT="4452" marB="445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Количество подвижного состава: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>
                        <a:latin typeface="Times New Roman"/>
                      </a:endParaRP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   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внеуличного скоростного транспорта, метрополитен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вагон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троллейбусов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единиц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трамваев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вагон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автобусов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ед.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20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4452" marR="4452" marT="4452" marB="445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Расчетная вместимость по видам пассажирского транспорта: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>
                        <a:latin typeface="Times New Roman"/>
                      </a:endParaRP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   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внеуличный скоростной транспорт, метрополитен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чел./вагон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   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троллейбус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чел./ед.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   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трамвай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чел./вагон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   -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автобус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чел.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   41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Количество транспортно-пересадочных узлов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единиц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   2</a:t>
                      </a:r>
                    </a:p>
                  </a:txBody>
                  <a:tcPr marL="4452" marR="4452" marT="4452" marB="4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Объем грузового транспорта,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зафиксированный в пунктах учета интенсивности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43608" y="692696"/>
          <a:ext cx="6912768" cy="5976667"/>
        </p:xfrm>
        <a:graphic>
          <a:graphicData uri="http://schemas.openxmlformats.org/drawingml/2006/table">
            <a:tbl>
              <a:tblPr/>
              <a:tblGrid>
                <a:gridCol w="1344993"/>
                <a:gridCol w="2846622"/>
                <a:gridCol w="2721153"/>
              </a:tblGrid>
              <a:tr h="5583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spc="25" dirty="0">
                          <a:latin typeface="Times New Roman"/>
                          <a:ea typeface="Times New Roman"/>
                        </a:rPr>
                        <a:t>Номер пункта учета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spc="25">
                          <a:latin typeface="Times New Roman"/>
                          <a:ea typeface="Times New Roman"/>
                        </a:rPr>
                        <a:t>Среднесуточная интенсивность грузового транспорта, авт/сут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spc="25">
                          <a:latin typeface="Times New Roman"/>
                          <a:ea typeface="Times New Roman"/>
                        </a:rPr>
                        <a:t>Процент от общего потока транспортных средств, %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4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200" spc="25" dirty="0" smtClean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 spc="25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49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4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200" spc="25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spc="25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1380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4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200" spc="25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spc="25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22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4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200" spc="25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spc="25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563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4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200" spc="25" dirty="0" smtClean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 spc="25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267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4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200" spc="25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 spc="25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114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4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200" spc="25" dirty="0" smtClean="0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200" spc="25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256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4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200" spc="25" dirty="0" smtClean="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200" spc="25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4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200" spc="25" dirty="0" smtClean="0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200" spc="25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153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4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200" spc="25" dirty="0" smtClean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200" spc="25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1317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4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200" spc="25" dirty="0" smtClean="0"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200" spc="25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5588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4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200" spc="25" dirty="0" smtClean="0"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200" spc="25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737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4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200" spc="25" dirty="0" smtClean="0"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1200" spc="25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3627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4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200" spc="25" dirty="0" smtClean="0">
                          <a:latin typeface="Times New Roman"/>
                          <a:ea typeface="Times New Roman"/>
                        </a:rPr>
                        <a:t>14</a:t>
                      </a:r>
                      <a:endParaRPr lang="ru-RU" sz="1200" spc="25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3703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4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200" spc="25" dirty="0" smtClean="0"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200" spc="25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3207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4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200" spc="25" dirty="0" smtClean="0"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1200" spc="25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>
                          <a:latin typeface="Times New Roman"/>
                          <a:ea typeface="Times New Roman"/>
                        </a:rPr>
                        <a:t>2061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25" dirty="0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Схема расположения основных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грузообразующих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грузопринимающих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предприятий Цимлянского района</a:t>
            </a:r>
          </a:p>
        </p:txBody>
      </p:sp>
      <p:pic>
        <p:nvPicPr>
          <p:cNvPr id="47148" name="Picture 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548680"/>
            <a:ext cx="4535391" cy="610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Оценки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эффективности методов организации дорожного движения и условий движения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1412779"/>
          <a:ext cx="8208912" cy="4104452"/>
        </p:xfrm>
        <a:graphic>
          <a:graphicData uri="http://schemas.openxmlformats.org/drawingml/2006/table">
            <a:tbl>
              <a:tblPr/>
              <a:tblGrid>
                <a:gridCol w="573750"/>
                <a:gridCol w="4831152"/>
                <a:gridCol w="2804010"/>
              </a:tblGrid>
              <a:tr h="91210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spc="25">
                          <a:latin typeface="Times New Roman"/>
                          <a:ea typeface="Times New Roman"/>
                        </a:rPr>
                        <a:t>№п/п</a:t>
                      </a:r>
                      <a:endParaRPr lang="ru-RU" sz="90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spc="25">
                          <a:latin typeface="Times New Roman"/>
                          <a:ea typeface="Times New Roman"/>
                        </a:rPr>
                        <a:t>Наименование поселения</a:t>
                      </a:r>
                      <a:endParaRPr lang="ru-RU" sz="90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spc="25">
                          <a:latin typeface="Times New Roman"/>
                          <a:ea typeface="Times New Roman"/>
                        </a:rPr>
                        <a:t>Средний показатель уровня удобства</a:t>
                      </a:r>
                      <a:endParaRPr lang="ru-RU" sz="90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5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spc="25" dirty="0" smtClean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spc="25" dirty="0">
                        <a:latin typeface="Times New Roman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spc="25">
                          <a:latin typeface="Times New Roman"/>
                          <a:ea typeface="Times New Roman"/>
                        </a:rPr>
                        <a:t>Цимлянское городское поселение</a:t>
                      </a:r>
                      <a:endParaRPr lang="ru-RU" sz="90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spc="25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90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5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spc="25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spc="25" dirty="0">
                        <a:latin typeface="Times New Roman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spc="25">
                          <a:latin typeface="Times New Roman"/>
                          <a:ea typeface="Times New Roman"/>
                        </a:rPr>
                        <a:t>Калининское сельское поселение</a:t>
                      </a:r>
                      <a:endParaRPr lang="ru-RU" sz="90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spc="25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90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5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spc="25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100" spc="25" dirty="0">
                        <a:latin typeface="Times New Roman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spc="25">
                          <a:latin typeface="Times New Roman"/>
                          <a:ea typeface="Times New Roman"/>
                        </a:rPr>
                        <a:t>Маркинское сельское поселение</a:t>
                      </a:r>
                      <a:endParaRPr lang="ru-RU" sz="90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spc="25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90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5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spc="25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spc="25" dirty="0">
                        <a:latin typeface="Times New Roman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spc="25">
                          <a:latin typeface="Times New Roman"/>
                          <a:ea typeface="Times New Roman"/>
                        </a:rPr>
                        <a:t>Лозновское сельское поселение</a:t>
                      </a:r>
                      <a:endParaRPr lang="ru-RU" sz="90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spc="25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90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5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spc="25" dirty="0" smtClean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100" spc="25" dirty="0">
                        <a:latin typeface="Times New Roman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spc="25">
                          <a:latin typeface="Times New Roman"/>
                          <a:ea typeface="Times New Roman"/>
                        </a:rPr>
                        <a:t>Новоцимлянское сельское поселение</a:t>
                      </a:r>
                      <a:endParaRPr lang="ru-RU" sz="90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spc="25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90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5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spc="25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 spc="25" dirty="0">
                        <a:latin typeface="Times New Roman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spc="25">
                          <a:latin typeface="Times New Roman"/>
                          <a:ea typeface="Times New Roman"/>
                        </a:rPr>
                        <a:t>Саркеловское сельское поселение</a:t>
                      </a:r>
                      <a:endParaRPr lang="ru-RU" sz="90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spc="25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90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5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spc="25" dirty="0" smtClean="0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 spc="25" dirty="0">
                        <a:latin typeface="Times New Roman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spc="25">
                          <a:latin typeface="Times New Roman"/>
                          <a:ea typeface="Times New Roman"/>
                        </a:rPr>
                        <a:t>Красноярское сельское поселение</a:t>
                      </a:r>
                      <a:endParaRPr lang="ru-RU" sz="90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spc="25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900" dirty="0">
                        <a:latin typeface="Arial"/>
                        <a:ea typeface="Times New Roman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Мероприятия и целевые показатели программы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323528" y="980728"/>
          <a:ext cx="8208912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301608" cy="1143000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Допустимые показатели целевых индикаторов и показателей Программы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1052736"/>
          <a:ext cx="8640960" cy="5583086"/>
        </p:xfrm>
        <a:graphic>
          <a:graphicData uri="http://schemas.openxmlformats.org/drawingml/2006/table">
            <a:tbl>
              <a:tblPr/>
              <a:tblGrid>
                <a:gridCol w="583859"/>
                <a:gridCol w="2687895"/>
                <a:gridCol w="1167720"/>
                <a:gridCol w="659621"/>
                <a:gridCol w="659621"/>
                <a:gridCol w="700797"/>
                <a:gridCol w="700797"/>
                <a:gridCol w="740325"/>
                <a:gridCol w="740325"/>
              </a:tblGrid>
              <a:tr h="265961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Наименование индикатора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Единица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измерения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Times New Roman"/>
                          <a:cs typeface="Times New Roman"/>
                        </a:rPr>
                        <a:t>Показатели по годам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7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2020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2022-2027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069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пользо­вания местного значения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662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Обеспеченность постоянной круглогодичной связи с сетью     автомобильных дорог общего пользования по дорогам с твердым покрытием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975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Доля протяженности автомобильных дорог общего пользования, соответствующих нормативным требованиям к транспортно-эксплуатационным показателям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975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дорожно-транспортных происшествий              из-за сопутствующих дорожных условий на сети дорог     федерального, регионального и межмуниципального значения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5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Обеспеченность транспортного обслуживания населения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5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Протяженность тротуаров и велосипедных дорожек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</a:p>
                  </a:txBody>
                  <a:tcPr marL="42101" marR="421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Объем средств на реализацию программы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404663"/>
          <a:ext cx="8712966" cy="6178673"/>
        </p:xfrm>
        <a:graphic>
          <a:graphicData uri="http://schemas.openxmlformats.org/drawingml/2006/table">
            <a:tbl>
              <a:tblPr/>
              <a:tblGrid>
                <a:gridCol w="4824536"/>
                <a:gridCol w="432048"/>
                <a:gridCol w="448647"/>
                <a:gridCol w="601547"/>
                <a:gridCol w="601547"/>
                <a:gridCol w="601547"/>
                <a:gridCol w="601547"/>
                <a:gridCol w="601547"/>
              </a:tblGrid>
              <a:tr h="28803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График реализации мероприятия / тыс. руб.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2017 год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2018 год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2019 год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2020 год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2021 год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2022-2027 годы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5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Содержание, ремонт, капитальный ремонт и строительство автомобильных дорог общего пользования местного значения</a:t>
                      </a: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209966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46365,9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15655,8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15882,4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16112,3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16353,9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99595,6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Принятие бесхозных дорог на баланс МО «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Цимлянский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район»</a:t>
                      </a:r>
                    </a:p>
                  </a:txBody>
                  <a:tcPr marL="10492" marR="10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Создание геоинформационной базы дорожных данных МО «Цимлянского района»</a:t>
                      </a:r>
                    </a:p>
                  </a:txBody>
                  <a:tcPr marL="10492" marR="10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3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Устройство дополнительных остановок для обеспечения пешеходной доступности до остановочного комплекса (800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м): </a:t>
                      </a:r>
                      <a:r>
                        <a:rPr lang="ru-RU" sz="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ст-ца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Камышевская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 + 1 остановка; х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Лозной + 1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остановка; </a:t>
                      </a:r>
                      <a:r>
                        <a:rPr lang="ru-RU" sz="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ст-ца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Красноярская + 2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остановки; </a:t>
                      </a:r>
                      <a:r>
                        <a:rPr lang="ru-RU" sz="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ст-ца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Калининская + 2 остановки;</a:t>
                      </a:r>
                    </a:p>
                  </a:txBody>
                  <a:tcPr marL="10492" marR="10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Движения грузового транспорта должно осуществляться по автомобильным дорогам соответствующей для данного вида транспорта категории улично-дорожной сети. Введение ограничения на въезд грузового транспорта в район малоэтажной приусадебной застройки с категориями дорог: проезд, улица в жилой застройке: второстепенная; улица местного значения в жилой застройке.</a:t>
                      </a:r>
                    </a:p>
                  </a:txBody>
                  <a:tcPr marL="10492" marR="10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Устройство дополнительных стояночных мест для легковых автомобилей на УДС г.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Цимлянска: ул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Советская; ул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Московская; ул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Социалистическая; ул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Карла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Маркса;; ул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Ленина</a:t>
                      </a:r>
                    </a:p>
                  </a:txBody>
                  <a:tcPr marL="10492" marR="10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4000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Организация одностороннего движения на УДС г.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Цимлянска: пер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Ани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Морозовой; пер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Гайдара; пер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Олега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Кошевого; пер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Космонавтов; пер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Майский</a:t>
                      </a:r>
                    </a:p>
                  </a:txBody>
                  <a:tcPr marL="10492" marR="10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Выделение стояночных мест для инвалидов на стоянках, в том числе для инвалидов колясочников</a:t>
                      </a:r>
                    </a:p>
                  </a:txBody>
                  <a:tcPr marL="10492" marR="10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Обустройство пешеходных переходов в районе медицинских учреждений соответствующими ТСОДД, тактильными указателями </a:t>
                      </a:r>
                    </a:p>
                  </a:txBody>
                  <a:tcPr marL="10492" marR="10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Введение ограничения максимальной скорости до 40 км/ч на всех подходах к образовательным учреждениям</a:t>
                      </a:r>
                    </a:p>
                  </a:txBody>
                  <a:tcPr marL="10492" marR="10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Доведение геометрических параметров автомобильных дорог до нормативных значений в зависимости от категории (изменение типа дорожной одежды) </a:t>
                      </a:r>
                    </a:p>
                  </a:txBody>
                  <a:tcPr marL="10492" marR="10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142000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15000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15500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15500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Установка детекторов транспортного потока: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 на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УДС г. Цимлянск: ул. Советская, ул. Московская; </a:t>
                      </a:r>
                    </a:p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- на УДС 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ст-ца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Красноярская: ул. Советская.</a:t>
                      </a:r>
                    </a:p>
                  </a:txBody>
                  <a:tcPr marL="10492" marR="10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5000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Устройство дополнительного освещения на пешеходных переходах с обеспечением яркости в 1,5 раза по сравнению с общей освещенностью дороги</a:t>
                      </a:r>
                    </a:p>
                  </a:txBody>
                  <a:tcPr marL="10492" marR="10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1250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1500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Организация маршрута велосипедного движения в г. Цимлянске: ул. Ленина - ул. Советская - Приморский парк</a:t>
                      </a:r>
                    </a:p>
                  </a:txBody>
                  <a:tcPr marL="10492" marR="10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Обустройство велопарковками здания школ, администрации, территорию парка</a:t>
                      </a:r>
                    </a:p>
                  </a:txBody>
                  <a:tcPr marL="10492" marR="10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Доведение геометрических параметров автомобильных дорог до нормативных значений в зависимости от категории. Строительство и реконструкция существующих тротуаров для доведения их геометрических характеристик до требований СП 42.13330.2011 «Градостроительство. Планировка и застройка городских и сельских поселений»</a:t>
                      </a:r>
                    </a:p>
                  </a:txBody>
                  <a:tcPr marL="10492" marR="10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165000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17500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22500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90000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Строительство уширения на кольцевом пересечении ул. Московская и автомобильной дороге «г. Морозовск - г. Цимлянск - г. Волгодонск</a:t>
                      </a:r>
                    </a:p>
                  </a:txBody>
                  <a:tcPr marL="10492" marR="10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15000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15000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0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554586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46365,9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53955,8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59482,4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54662,3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56703,9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284595,6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92" marR="10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Основные цели разработки программы комплексного развития транспортной инфраструктуры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современной и эффективной транспортной инфраструктуры, обеспечивающей ускорение товародвижения и снижение транспортных издержек в экономике;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доступности услуг транспортного комплекса для населения;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комплексной безопасности и устойчивости транспортной системы.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Оценка эффективности мероприятий предлагаемого к реализации варианта развития транспортной инфраструктуры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922232"/>
          <a:ext cx="8712968" cy="5531106"/>
        </p:xfrm>
        <a:graphic>
          <a:graphicData uri="http://schemas.openxmlformats.org/drawingml/2006/table">
            <a:tbl>
              <a:tblPr/>
              <a:tblGrid>
                <a:gridCol w="4283876"/>
                <a:gridCol w="4429092"/>
              </a:tblGrid>
              <a:tr h="1572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kern="100">
                          <a:latin typeface="Times New Roman"/>
                          <a:ea typeface="Times New Roman"/>
                          <a:cs typeface="Times New Roman"/>
                        </a:rPr>
                        <a:t>Предусмотренные мероприятия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Оценка социально-экономической эффективности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Содержание, ремонт, капитальный ремонт и строительство автомобильных дорог общего пользования местного значения</a:t>
                      </a: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Увеличение скорости движения на 30%, снижение времени в пути на 30%, снижение вероятности ДТП на 20%, снижение экологической нагрузки на ОС на 10%,  улучшение качества обслуживания территорий на 35%, снижение износа улично-дорожной сети на 50 %</a:t>
                      </a: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31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Принятие бесхозных дорог на баланс МО «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Цимлянский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район»</a:t>
                      </a:r>
                    </a:p>
                  </a:txBody>
                  <a:tcPr marL="11961" marR="1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Снижение вероятности ДТП на 15% , снижение социального риска на 25%</a:t>
                      </a: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Создание 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геоинформационной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базы дорожных данных МО «Цимлянского района»</a:t>
                      </a:r>
                    </a:p>
                  </a:txBody>
                  <a:tcPr marL="11961" marR="1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Улучшение качества обслуживания территорий на 8%</a:t>
                      </a: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4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Устройство дополнительных остановок для обеспечения пешеходной доступности до остановочного комплекса (800 м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): 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ст-ца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Камышевская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+ 1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остановка;</a:t>
                      </a:r>
                      <a:r>
                        <a:rPr lang="ru-RU" sz="6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Лозной + 1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остановка;</a:t>
                      </a:r>
                      <a:r>
                        <a:rPr lang="ru-RU" sz="6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ст-ца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Красноярская + 2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остановки; </a:t>
                      </a:r>
                      <a:r>
                        <a:rPr lang="ru-RU" sz="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ст-ца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Калининская + 2 остановки;</a:t>
                      </a:r>
                    </a:p>
                  </a:txBody>
                  <a:tcPr marL="11961" marR="1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Снижение вероятности ДТП на 5%, улучшение качества обслуживания территорий на 15%, увеличение доступности объектов транспортной инфраструктуры и качества обслуживания на 12%,</a:t>
                      </a: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6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Движения грузового транспорта должно осуществляться по автомобильным дорогам соответствующей для данного вида транспорта категории улично-дорожной сети. Введение ограничения на въезд грузового транспорта в район малоэтажной приусадебной застройки с категориями дорог: проезд, улица в жилой застройке: второстепенная; улица местного значения в жилой застройке.</a:t>
                      </a:r>
                    </a:p>
                  </a:txBody>
                  <a:tcPr marL="11961" marR="1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Улучшение качества обслуживания территорий на 15%, снижение износа улично-дорожной сети на 25 %</a:t>
                      </a: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95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Устройство дополнительных стояночных мест для легковых автомобилей на УДС г.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Цимлянска: ул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Советская; ул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Московская; ул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Социалистическая; ул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Карла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Маркса; ул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Ленина</a:t>
                      </a:r>
                    </a:p>
                  </a:txBody>
                  <a:tcPr marL="11961" marR="1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Увеличение доступности объектов транспортной инфраструктуры и качества обслуживания на 20%, расширение парковочного пространства на 30%, обеспечение личного транспорта населения объектами хранения на 70%</a:t>
                      </a: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2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Организация одностороннего движения на УДС г. </a:t>
                      </a:r>
                      <a:r>
                        <a:rPr lang="ru-RU" sz="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Цимлянска:пер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Ани </a:t>
                      </a:r>
                      <a:r>
                        <a:rPr lang="ru-RU" sz="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Морозовой;пер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Гайдара; пер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Олега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Кошевого; пер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Космонавтов; пер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 Майский</a:t>
                      </a:r>
                    </a:p>
                  </a:txBody>
                  <a:tcPr marL="11961" marR="1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Улучшение качества обслуживания территорий на 10%, снижение износа улично-дорожной сети на 8 %</a:t>
                      </a: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3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Выделение стояночных мест для инвалидов на стоянках, в том числе для инвалидов колясочников</a:t>
                      </a:r>
                    </a:p>
                  </a:txBody>
                  <a:tcPr marL="11961" marR="1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Увеличение доступности объектов транспортной инфраструктуры и качества обслуживания на 40%, улучшение качества обслуживания территорий на 20%,</a:t>
                      </a: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98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Обустройство пешеходных переходов в районе медицинских учреждений соответствующими ТСОДД, тактильными указателями </a:t>
                      </a:r>
                    </a:p>
                  </a:txBody>
                  <a:tcPr marL="11961" marR="1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0156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Введение ограничения максимальной скорости до 40 км/ч на всех подходах к образовательным учреждениям</a:t>
                      </a:r>
                    </a:p>
                  </a:txBody>
                  <a:tcPr marL="11961" marR="1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Снижение вероятности ДТП на 20%, улучшение качества обслуживания территорий на 12%,</a:t>
                      </a: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16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Доведение геометрических параметров автомобильных дорог до нормативных значений в зависимости от категории (изменение типа дорожной одежды) </a:t>
                      </a:r>
                    </a:p>
                  </a:txBody>
                  <a:tcPr marL="11961" marR="1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Увеличение скорости движения на 22%, снижение времени в пути на 15%, снижение вероятности ДТП на 13%, снижение экологической нагрузки на ОС на 8%,  улучшение качества обслуживания территорий на 20%, снижение износа улично-дорожной сети на 35 %</a:t>
                      </a: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98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Установка детекторов транспортного потока: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УДС г. Цимлянск: ул. Советская, ул. Московская; </a:t>
                      </a:r>
                    </a:p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- на УДС 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ст-ца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Красноярская: ул. Советская.</a:t>
                      </a:r>
                    </a:p>
                  </a:txBody>
                  <a:tcPr marL="11961" marR="1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Улучшение качества обслуживания территорий на 10%, </a:t>
                      </a: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34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Устройство дополнительного освещения на пешеходных переходах с обеспечением яркости в 1,5 раза по сравнению с общей освещенностью дороги</a:t>
                      </a:r>
                    </a:p>
                  </a:txBody>
                  <a:tcPr marL="11961" marR="1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Снижение вероятности ДТП на 15%, улучшение качества обслуживания территорий на 16%,</a:t>
                      </a: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7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Организация маршрута велосипедного движения в г. Цимлянске: ул. Ленина - ул. Советская - Приморский парк</a:t>
                      </a:r>
                    </a:p>
                  </a:txBody>
                  <a:tcPr marL="11961" marR="1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Увеличение доступности объектов транспортной инфраструктуры и качества обслуживания на 10%, улучшение качества обслуживания территорий на 8%,</a:t>
                      </a: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3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Обустройство велопарковками здания школ, администрации, территорию парка</a:t>
                      </a:r>
                    </a:p>
                  </a:txBody>
                  <a:tcPr marL="11961" marR="1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1762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Доведение геометрических параметров автомобильных дорог до нормативных значений в зависимости от категории. Строительство и реконструкция существующих тротуаров для доведения их геометрических характеристик до требований СП 42.13330.2011 «Градостроительство. Планировка и застройка городских и сельских поселений»</a:t>
                      </a:r>
                    </a:p>
                  </a:txBody>
                  <a:tcPr marL="11961" marR="1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Увеличение скорости движения на 15%, снижение времени в пути на 12%, снижение вероятности ДТП на 14%, снижение экологической нагрузки на ОС на 10%,  улучшение качества обслуживания территорий на 20%, снижение износа улично-дорожной сети на 25 %</a:t>
                      </a: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16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Строительство уширения на кольцевом пересечении ул. Московская и автомобильной дороге «г. Морозовск - г. Цимлянск - г. Волгодонск</a:t>
                      </a:r>
                    </a:p>
                  </a:txBody>
                  <a:tcPr marL="11961" marR="1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Увеличение скорости движения на 10%, снижение времени в пути на 12%, снижение вероятности ДТП на 11%,</a:t>
                      </a:r>
                    </a:p>
                  </a:txBody>
                  <a:tcPr marL="11961" marR="119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Предложения по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совершенствованию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обеспечения деятельности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сфере транспортного обслуживания населения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Введение электронного документооборота по дорожной деятельности, создание электронной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геоинформационной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базы дорожных данных для введения работ по содержанию, работ по актуализации технической документации на автомобильные дороги.</a:t>
            </a:r>
          </a:p>
          <a:p>
            <a:pPr lvl="0"/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Выделение в составе отдела коммунальной инфраструктуры и архитектуры отдельного сектора по вопросам дорожной деятельности и транспорта, ведения базы дорожных данных, осуществления контроля за содержанием автомобильных дорог и технических средств дорожного движения.</a:t>
            </a:r>
          </a:p>
          <a:p>
            <a:pPr lvl="0"/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Проведение ежегодных мероприятий в соответствии с приказом Минтранса РФ от 27 августа 2009 г. № 150 "О порядке проведения оценки технического состояния автомобильных дорог"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Основные требования по разработке программы комплексного развития транспортной инфраструктуры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Безопасность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качество и эффективность транспортного обслуживания населения, а также юридических лиц и индивидуальных предпринимателей, осуществляющих экономическую деятельность (далее - субъекты экономической деятельности), на территории поселения, городского округа;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Доступность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объектов транспортной инфраструктуры для населения и субъектов экономической деятельности в соответствии с нормативами градостроительного проектирования поселения или нормативами градостроительного проектирования городского округа;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транспортной инфраструктуры в соответствии с потребностями населения в передвижении, субъектов экономической деятельности - в перевозке пассажиров и грузов на территории поселений и городских округов;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транспортной инфраструктуры, сбалансированное с градостроительной деятельностью в поселениях, городских округах;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Условия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для управления транспортным спросом;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приоритетных условий для обеспечения безопасности жизни и здоровья участников дорожного движения по отношению к экономическим результатам хозяйственной деятельности;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приоритетных условий движения транспортных средств общего пользования по отношению к иным транспортным средствам;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Условия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для пешеходного и велосипедного передвижения населения;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Эффективность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функционирования действующей транспортной инфраструктуры.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941568" cy="49006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Характеристика сети автомобильных дорог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18" y="548680"/>
          <a:ext cx="8640963" cy="6078425"/>
        </p:xfrm>
        <a:graphic>
          <a:graphicData uri="http://schemas.openxmlformats.org/drawingml/2006/table">
            <a:tbl>
              <a:tblPr/>
              <a:tblGrid>
                <a:gridCol w="689107"/>
                <a:gridCol w="1120709"/>
                <a:gridCol w="689107"/>
                <a:gridCol w="600034"/>
                <a:gridCol w="689107"/>
                <a:gridCol w="689107"/>
                <a:gridCol w="689107"/>
                <a:gridCol w="689107"/>
                <a:gridCol w="689107"/>
                <a:gridCol w="689107"/>
                <a:gridCol w="689107"/>
                <a:gridCol w="718257"/>
              </a:tblGrid>
              <a:tr h="204194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№</a:t>
                      </a:r>
                      <a:r>
                        <a:rPr lang="ru-RU" sz="800" dirty="0" err="1"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800" dirty="0" err="1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</a:rPr>
                        <a:t>Показатели</a:t>
                      </a: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vert="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</a:rPr>
                        <a:t>Территория прохождения автомобильных дорог</a:t>
                      </a: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</a:rPr>
                        <a:t>Итого</a:t>
                      </a: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vert="vert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2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b="1" dirty="0" err="1">
                          <a:latin typeface="Times New Roman"/>
                          <a:ea typeface="Times New Roman"/>
                        </a:rPr>
                        <a:t>Цимлянский</a:t>
                      </a:r>
                      <a:r>
                        <a:rPr lang="ru-RU" sz="600" b="1" dirty="0">
                          <a:latin typeface="Times New Roman"/>
                          <a:ea typeface="Times New Roman"/>
                        </a:rPr>
                        <a:t> район</a:t>
                      </a: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vert="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b="1" dirty="0">
                          <a:latin typeface="Times New Roman"/>
                          <a:ea typeface="Times New Roman"/>
                        </a:rPr>
                        <a:t>Цимлянское городское поселение</a:t>
                      </a: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vert="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b="1" dirty="0">
                          <a:latin typeface="Times New Roman"/>
                          <a:ea typeface="Times New Roman"/>
                        </a:rPr>
                        <a:t>Калининское сельское поселение</a:t>
                      </a: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vert="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b="1" dirty="0" err="1">
                          <a:latin typeface="Times New Roman"/>
                          <a:ea typeface="Times New Roman"/>
                        </a:rPr>
                        <a:t>Лозновское</a:t>
                      </a:r>
                      <a:r>
                        <a:rPr lang="ru-RU" sz="600" b="1" dirty="0">
                          <a:latin typeface="Times New Roman"/>
                          <a:ea typeface="Times New Roman"/>
                        </a:rPr>
                        <a:t> сельское поселение</a:t>
                      </a: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vert="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b="1" dirty="0" err="1">
                          <a:latin typeface="Times New Roman"/>
                          <a:ea typeface="Times New Roman"/>
                        </a:rPr>
                        <a:t>Маркинское</a:t>
                      </a:r>
                      <a:r>
                        <a:rPr lang="ru-RU" sz="600" b="1" dirty="0">
                          <a:latin typeface="Times New Roman"/>
                          <a:ea typeface="Times New Roman"/>
                        </a:rPr>
                        <a:t> сельское поселение</a:t>
                      </a: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vert="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b="1" dirty="0" err="1">
                          <a:latin typeface="Times New Roman"/>
                          <a:ea typeface="Times New Roman"/>
                        </a:rPr>
                        <a:t>Новоцимлянское</a:t>
                      </a:r>
                      <a:r>
                        <a:rPr lang="ru-RU" sz="600" b="1" dirty="0">
                          <a:latin typeface="Times New Roman"/>
                          <a:ea typeface="Times New Roman"/>
                        </a:rPr>
                        <a:t> сельское поселение</a:t>
                      </a: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vert="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</a:rPr>
                        <a:t>Саркеловское сельское поселение</a:t>
                      </a: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vert="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</a:rPr>
                        <a:t>Красноярское сельское поселение</a:t>
                      </a: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vert="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45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vert="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dirty="0">
                          <a:latin typeface="Times New Roman"/>
                          <a:ea typeface="Times New Roman"/>
                        </a:rPr>
                        <a:t>Районные</a:t>
                      </a: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vert="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3091">
                <a:tc gridSpan="1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Протяженность автомобильных дорог по типам дорожной одежды, км: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839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Капитальные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115,07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130,27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70,651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13,769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13,327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22,778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13,692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12,491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15,088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407,136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99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Переходные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5,403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0,17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1,5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0,26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16,486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23,819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99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Низшие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3,75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1,504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3,9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19,791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11,878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13,675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16,863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10,463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81,824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99">
                <a:tc gridSpan="1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Протяженность автомобильных дорог по категории дорог и улиц, км: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99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latin typeface="Times New Roman"/>
                          <a:ea typeface="Times New Roman"/>
                        </a:rPr>
                        <a:t>II</a:t>
                      </a: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 категория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12,32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12,32</a:t>
                      </a:r>
                    </a:p>
                  </a:txBody>
                  <a:tcPr marL="12966" marR="1296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839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latin typeface="Times New Roman"/>
                          <a:ea typeface="Times New Roman"/>
                        </a:rPr>
                        <a:t>III</a:t>
                      </a: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 категория 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85,95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85,95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839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latin typeface="Times New Roman"/>
                          <a:ea typeface="Times New Roman"/>
                        </a:rPr>
                        <a:t>IV</a:t>
                      </a: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 категория 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16,8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130,27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147,07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99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latin typeface="Times New Roman"/>
                          <a:ea typeface="Times New Roman"/>
                        </a:rPr>
                        <a:t>V</a:t>
                      </a:r>
                      <a:r>
                        <a:rPr lang="ru-RU" sz="600">
                          <a:latin typeface="Times New Roman"/>
                          <a:ea typeface="Times New Roman"/>
                        </a:rPr>
                        <a:t> категория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3,75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3,75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29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Магистральная улица районного значения: пешеходно-транспортная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23,29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23,29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588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Магистральная улица районного значения: транспортно-пешеходная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8,475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8,475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3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Улицы и дороги местного значения: улицы в жилой застройке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45,793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45,793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22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Поселковая дорога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3,471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0,85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0,4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3,996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8,717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22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Главная улица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1,6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1,443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3,02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5,25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4,1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3,715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19,128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45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Улица в жилой застройке: основная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5,514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6,174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3,12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6,625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1,352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2,47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25,255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064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Улица в жилой застройке: второстепенная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10,555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19,735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28,266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13,242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20,862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29,427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122,087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99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Проезд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2,465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0,9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2,25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2,9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2,429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10,944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99">
                <a:tc gridSpan="1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Протяженность автомобильных дорог по наличию имущественного права, км: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839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Состоят на балансе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115,07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132,47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64,619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17,669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33,288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14,056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27,367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29,614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42,037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476,19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99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бесхозные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1,55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12,939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22,1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36,5989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676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None/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Плотность автодорожной сети, км/кв.км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0,55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2,95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0,07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</a:rPr>
                        <a:t>0,07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0,13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0,03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0,31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</a:rPr>
                        <a:t>5,55</a:t>
                      </a: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</a:endParaRPr>
                    </a:p>
                  </a:txBody>
                  <a:tcPr marL="12966" marR="12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Сводная диаграмма распределения автомобильных дорог Цимлянского района Ростовской области </a:t>
            </a:r>
            <a:br>
              <a:rPr lang="ru-RU" sz="2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по типу дорожной одежды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971600" y="1412776"/>
          <a:ext cx="7848872" cy="4896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Сводная диаграмма распределения автомобильных дорог Цимлянского района Ростовской области по категориям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39552" y="980728"/>
          <a:ext cx="8352928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Сводная диаграмма распределения автомобильных дорог Цимлянского района Ростовской области по наличию имущественного права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971600" y="1484784"/>
          <a:ext cx="7416824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Сводная диаграмма распределения автомобильных дорог Цимлянского района Ростовской области по плотности 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259632" y="1484784"/>
          <a:ext cx="7360161" cy="5054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Сводная диаграмма распределения автомобильных дорог, находящихся введенье Цимлянского района Ростовской области, по протяженности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043608" y="1484784"/>
          <a:ext cx="7524253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2521</Words>
  <Application>Microsoft Office PowerPoint</Application>
  <PresentationFormat>Экран (4:3)</PresentationFormat>
  <Paragraphs>611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Программа комплексного развития  транспортной инфраструктуры </vt:lpstr>
      <vt:lpstr>Основные цели разработки программы комплексного развития транспортной инфраструктуры</vt:lpstr>
      <vt:lpstr>Основные требования по разработке программы комплексного развития транспортной инфраструктуры</vt:lpstr>
      <vt:lpstr>Характеристика сети автомобильных дорог</vt:lpstr>
      <vt:lpstr>Сводная диаграмма распределения автомобильных дорог Цимлянского района Ростовской области  по типу дорожной одежды</vt:lpstr>
      <vt:lpstr>Сводная диаграмма распределения автомобильных дорог Цимлянского района Ростовской области по категориям  </vt:lpstr>
      <vt:lpstr>Сводная диаграмма распределения автомобильных дорог Цимлянского района Ростовской области по наличию имущественного права</vt:lpstr>
      <vt:lpstr>Сводная диаграмма распределения автомобильных дорог Цимлянского района Ростовской области по плотности </vt:lpstr>
      <vt:lpstr>Сводная диаграмма распределения автомобильных дорог, находящихся введенье Цимлянского района Ростовской области, по протяженности</vt:lpstr>
      <vt:lpstr>Схема расположения опорной сети  автомобильных дорог Цимлянского района </vt:lpstr>
      <vt:lpstr>Схем расположения пунктов учета на территории Цимлянского городского поселения</vt:lpstr>
      <vt:lpstr>Схем расположения пунктов учета на территории сельских поселений Цимлянского района  Ростовской области</vt:lpstr>
      <vt:lpstr>Характеристика маршрутной сети (инфраструктуры) пассажирского транспорта </vt:lpstr>
      <vt:lpstr>Объем грузового транспорта,  зафиксированный в пунктах учета интенсивности </vt:lpstr>
      <vt:lpstr>Схема расположения основных грузообразующих и грузопринимающих предприятий Цимлянского района</vt:lpstr>
      <vt:lpstr>Оценки эффективности методов организации дорожного движения и условий движения</vt:lpstr>
      <vt:lpstr>Мероприятия и целевые показатели программы</vt:lpstr>
      <vt:lpstr>Допустимые показатели целевых индикаторов и показателей Программы</vt:lpstr>
      <vt:lpstr>Объем средств на реализацию программы</vt:lpstr>
      <vt:lpstr>Оценка эффективности мероприятий предлагаемого к реализации варианта развития транспортной инфраструктуры</vt:lpstr>
      <vt:lpstr>Предложения по совершенствованию  обеспечения деятельности  в сфере транспортного обслуживания населения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комплексного развития  транспортной инфраструктуры </dc:title>
  <dc:creator>Home_PC</dc:creator>
  <cp:lastModifiedBy>Home_PC</cp:lastModifiedBy>
  <cp:revision>10</cp:revision>
  <dcterms:created xsi:type="dcterms:W3CDTF">2017-10-29T20:18:23Z</dcterms:created>
  <dcterms:modified xsi:type="dcterms:W3CDTF">2017-10-29T20:47:14Z</dcterms:modified>
</cp:coreProperties>
</file>