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Default Extension="xlsx" ContentType="application/vnd.openxmlformats-officedocument.spreadsheetml.sheet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7" r:id="rId2"/>
    <p:sldId id="321" r:id="rId3"/>
    <p:sldId id="380" r:id="rId4"/>
    <p:sldId id="376" r:id="rId5"/>
    <p:sldId id="379" r:id="rId6"/>
    <p:sldId id="377" r:id="rId7"/>
    <p:sldId id="373" r:id="rId8"/>
    <p:sldId id="375" r:id="rId9"/>
    <p:sldId id="354" r:id="rId10"/>
  </p:sldIdLst>
  <p:sldSz cx="9144000" cy="5143500" type="screen16x9"/>
  <p:notesSz cx="6807200" cy="9939338"/>
  <p:defaultTextStyle>
    <a:defPPr>
      <a:defRPr lang="ru-RU"/>
    </a:defPPr>
    <a:lvl1pPr marL="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1620" userDrawn="1">
          <p15:clr>
            <a:srgbClr val="A4A3A4"/>
          </p15:clr>
        </p15:guide>
        <p15:guide id="4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30" userDrawn="1">
          <p15:clr>
            <a:srgbClr val="A4A3A4"/>
          </p15:clr>
        </p15:guide>
        <p15:guide id="2" pos="2145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D63484"/>
    <a:srgbClr val="007518"/>
    <a:srgbClr val="319AFF"/>
    <a:srgbClr val="428642"/>
    <a:srgbClr val="FF659C"/>
    <a:srgbClr val="9C5139"/>
    <a:srgbClr val="C65910"/>
    <a:srgbClr val="0071C6"/>
    <a:srgbClr val="4271C6"/>
    <a:srgbClr val="7330A5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998" autoAdjust="0"/>
    <p:restoredTop sz="90073" autoAdjust="0"/>
  </p:normalViewPr>
  <p:slideViewPr>
    <p:cSldViewPr snapToGrid="0">
      <p:cViewPr>
        <p:scale>
          <a:sx n="110" d="100"/>
          <a:sy n="110" d="100"/>
        </p:scale>
        <p:origin x="-1608" y="-564"/>
      </p:cViewPr>
      <p:guideLst>
        <p:guide orient="horz" pos="2160"/>
        <p:guide orient="horz" pos="1620"/>
        <p:guide pos="384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348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5" d="100"/>
          <a:sy n="75" d="100"/>
        </p:scale>
        <p:origin x="3306" y="60"/>
      </p:cViewPr>
      <p:guideLst>
        <p:guide orient="horz" pos="3130"/>
        <p:guide pos="2145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0.13069012467191599"/>
          <c:y val="0.14801574803149611"/>
          <c:w val="0.54715616797900257"/>
          <c:h val="0.82073425196850402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dPt>
            <c:idx val="0"/>
            <c:spPr>
              <a:solidFill>
                <a:srgbClr val="00B05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C8E7-414C-A662-BDED9A450180}"/>
              </c:ext>
            </c:extLst>
          </c:dPt>
          <c:dPt>
            <c:idx val="1"/>
            <c:spPr>
              <a:solidFill>
                <a:srgbClr val="FF0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C8E7-414C-A662-BDED9A450180}"/>
              </c:ext>
            </c:extLst>
          </c:dPt>
          <c:dLbls>
            <c:dLbl>
              <c:idx val="0"/>
              <c:layout>
                <c:manualLayout>
                  <c:x val="-0.15627053341726771"/>
                  <c:y val="-0.18324085224007236"/>
                </c:manualLayout>
              </c:layout>
              <c:tx>
                <c:rich>
                  <a:bodyPr/>
                  <a:lstStyle/>
                  <a:p>
                    <a:pPr>
                      <a:defRPr>
                        <a:solidFill>
                          <a:schemeClr val="bg1"/>
                        </a:solidFill>
                      </a:defRPr>
                    </a:pPr>
                    <a:r>
                      <a:rPr lang="en-US" b="1" dirty="0" smtClean="0">
                        <a:solidFill>
                          <a:schemeClr val="bg1"/>
                        </a:solidFill>
                      </a:rPr>
                      <a:t>80,7%</a:t>
                    </a:r>
                    <a:endParaRPr lang="en-US" b="1" dirty="0">
                      <a:solidFill>
                        <a:schemeClr val="bg1"/>
                      </a:solidFill>
                    </a:endParaRPr>
                  </a:p>
                </c:rich>
              </c:tx>
              <c:spPr/>
              <c:dLblPos val="bestFit"/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C8E7-414C-A662-BDED9A450180}"/>
                </c:ext>
              </c:extLst>
            </c:dLbl>
            <c:dLbl>
              <c:idx val="1"/>
              <c:layout>
                <c:manualLayout>
                  <c:x val="0.12525021545476334"/>
                  <c:y val="0.14498070554749726"/>
                </c:manualLayout>
              </c:layout>
              <c:tx>
                <c:rich>
                  <a:bodyPr/>
                  <a:lstStyle/>
                  <a:p>
                    <a:pPr>
                      <a:defRPr>
                        <a:solidFill>
                          <a:schemeClr val="bg1"/>
                        </a:solidFill>
                      </a:defRPr>
                    </a:pPr>
                    <a:r>
                      <a:rPr lang="en-US" b="1" dirty="0" smtClean="0">
                        <a:solidFill>
                          <a:schemeClr val="bg1"/>
                        </a:solidFill>
                      </a:rPr>
                      <a:t>19,3%</a:t>
                    </a:r>
                    <a:endParaRPr lang="en-US" b="1" dirty="0">
                      <a:solidFill>
                        <a:schemeClr val="bg1"/>
                      </a:solidFill>
                    </a:endParaRPr>
                  </a:p>
                </c:rich>
              </c:tx>
              <c:spPr/>
              <c:dLblPos val="bestFit"/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C8E7-414C-A662-BDED9A45018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rgbClr val="C00000"/>
                    </a:solidFill>
                  </a:defRPr>
                </a:pPr>
                <a:endParaRPr lang="ru-RU"/>
              </a:p>
            </c:txPr>
            <c:dLblPos val="outEnd"/>
            <c:showVal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I смена</c:v>
                </c:pt>
                <c:pt idx="1">
                  <c:v>II смена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80.7</c:v>
                </c:pt>
                <c:pt idx="1">
                  <c:v>19.3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C8E7-414C-A662-BDED9A450180}"/>
            </c:ext>
          </c:extLst>
        </c:ser>
        <c:dLbls/>
        <c:firstSliceAng val="0"/>
      </c:pieChart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0.41603</cdr:x>
      <cdr:y>0.0757</cdr:y>
    </cdr:from>
    <cdr:to>
      <cdr:x>1</cdr:x>
      <cdr:y>0.19152</cdr:y>
    </cdr:to>
    <cdr:sp macro="" textlink="">
      <cdr:nvSpPr>
        <cdr:cNvPr id="2" name="TextBox 6"/>
        <cdr:cNvSpPr txBox="1"/>
      </cdr:nvSpPr>
      <cdr:spPr>
        <a:xfrm xmlns:a="http://schemas.openxmlformats.org/drawingml/2006/main">
          <a:off x="1690546" y="221285"/>
          <a:ext cx="2372952" cy="33855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685800" rtl="0" eaLnBrk="1" latinLnBrk="0" hangingPunct="1">
            <a:defRPr sz="14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342900" algn="l" defTabSz="685800" rtl="0" eaLnBrk="1" latinLnBrk="0" hangingPunct="1">
            <a:defRPr sz="14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685800" algn="l" defTabSz="685800" rtl="0" eaLnBrk="1" latinLnBrk="0" hangingPunct="1">
            <a:defRPr sz="14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028700" algn="l" defTabSz="685800" rtl="0" eaLnBrk="1" latinLnBrk="0" hangingPunct="1">
            <a:defRPr sz="14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371600" algn="l" defTabSz="685800" rtl="0" eaLnBrk="1" latinLnBrk="0" hangingPunct="1">
            <a:defRPr sz="14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1714500" algn="l" defTabSz="685800" rtl="0" eaLnBrk="1" latinLnBrk="0" hangingPunct="1">
            <a:defRPr sz="14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057400" algn="l" defTabSz="685800" rtl="0" eaLnBrk="1" latinLnBrk="0" hangingPunct="1">
            <a:defRPr sz="14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2400300" algn="l" defTabSz="685800" rtl="0" eaLnBrk="1" latinLnBrk="0" hangingPunct="1">
            <a:defRPr sz="14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2743200" algn="l" defTabSz="685800" rtl="0" eaLnBrk="1" latinLnBrk="0" hangingPunct="1">
            <a:defRPr sz="14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600" b="1" dirty="0" smtClean="0"/>
            <a:t>Школьников во </a:t>
          </a:r>
          <a:r>
            <a:rPr lang="en-US" sz="1600" b="1" dirty="0" smtClean="0"/>
            <a:t>II</a:t>
          </a:r>
          <a:r>
            <a:rPr lang="ru-RU" sz="1600" b="1" dirty="0" smtClean="0"/>
            <a:t> смену</a:t>
          </a:r>
          <a:r>
            <a:rPr lang="en-US" sz="1600" b="1" dirty="0" smtClean="0"/>
            <a:t> </a:t>
          </a:r>
          <a:endParaRPr lang="ru-RU" sz="1600" b="1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8" y="2"/>
            <a:ext cx="2950529" cy="497526"/>
          </a:xfrm>
          <a:prstGeom prst="rect">
            <a:avLst/>
          </a:prstGeom>
        </p:spPr>
        <p:txBody>
          <a:bodyPr vert="horz" lIns="92268" tIns="46136" rIns="92268" bIns="46136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5089" y="2"/>
            <a:ext cx="2950529" cy="497526"/>
          </a:xfrm>
          <a:prstGeom prst="rect">
            <a:avLst/>
          </a:prstGeom>
        </p:spPr>
        <p:txBody>
          <a:bodyPr vert="horz" lIns="92268" tIns="46136" rIns="92268" bIns="46136" rtlCol="0"/>
          <a:lstStyle>
            <a:lvl1pPr algn="r">
              <a:defRPr sz="1200"/>
            </a:lvl1pPr>
          </a:lstStyle>
          <a:p>
            <a:fld id="{E852ECFE-6CDF-4A57-A791-6196C88518F1}" type="datetimeFigureOut">
              <a:rPr lang="ru-RU" smtClean="0"/>
              <a:pPr/>
              <a:t>15.11.2019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8" y="9440230"/>
            <a:ext cx="2950529" cy="497525"/>
          </a:xfrm>
          <a:prstGeom prst="rect">
            <a:avLst/>
          </a:prstGeom>
        </p:spPr>
        <p:txBody>
          <a:bodyPr vert="horz" lIns="92268" tIns="46136" rIns="92268" bIns="46136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5089" y="9440230"/>
            <a:ext cx="2950529" cy="497525"/>
          </a:xfrm>
          <a:prstGeom prst="rect">
            <a:avLst/>
          </a:prstGeom>
        </p:spPr>
        <p:txBody>
          <a:bodyPr vert="horz" lIns="92268" tIns="46136" rIns="92268" bIns="46136" rtlCol="0" anchor="b"/>
          <a:lstStyle>
            <a:lvl1pPr algn="r">
              <a:defRPr sz="1200"/>
            </a:lvl1pPr>
          </a:lstStyle>
          <a:p>
            <a:fld id="{8D4941B7-7229-4635-87AD-DE873425605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5383796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8" y="2"/>
            <a:ext cx="2950529" cy="497526"/>
          </a:xfrm>
          <a:prstGeom prst="rect">
            <a:avLst/>
          </a:prstGeom>
        </p:spPr>
        <p:txBody>
          <a:bodyPr vert="horz" lIns="92268" tIns="46136" rIns="92268" bIns="46136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5089" y="2"/>
            <a:ext cx="2950529" cy="497526"/>
          </a:xfrm>
          <a:prstGeom prst="rect">
            <a:avLst/>
          </a:prstGeom>
        </p:spPr>
        <p:txBody>
          <a:bodyPr vert="horz" lIns="92268" tIns="46136" rIns="92268" bIns="46136" rtlCol="0"/>
          <a:lstStyle>
            <a:lvl1pPr algn="r">
              <a:defRPr sz="1200"/>
            </a:lvl1pPr>
          </a:lstStyle>
          <a:p>
            <a:fld id="{A7D588D0-ABCA-4BC7-B2C7-A36733EE1A76}" type="datetimeFigureOut">
              <a:rPr lang="ru-RU" smtClean="0"/>
              <a:pPr/>
              <a:t>15.11.2019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3013"/>
            <a:ext cx="596900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268" tIns="46136" rIns="92268" bIns="46136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0411" y="4782910"/>
            <a:ext cx="5446393" cy="3913425"/>
          </a:xfrm>
          <a:prstGeom prst="rect">
            <a:avLst/>
          </a:prstGeom>
        </p:spPr>
        <p:txBody>
          <a:bodyPr vert="horz" lIns="92268" tIns="46136" rIns="92268" bIns="46136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8" y="9441815"/>
            <a:ext cx="2950529" cy="497526"/>
          </a:xfrm>
          <a:prstGeom prst="rect">
            <a:avLst/>
          </a:prstGeom>
        </p:spPr>
        <p:txBody>
          <a:bodyPr vert="horz" lIns="92268" tIns="46136" rIns="92268" bIns="46136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5089" y="9441815"/>
            <a:ext cx="2950529" cy="497526"/>
          </a:xfrm>
          <a:prstGeom prst="rect">
            <a:avLst/>
          </a:prstGeom>
        </p:spPr>
        <p:txBody>
          <a:bodyPr vert="horz" lIns="92268" tIns="46136" rIns="92268" bIns="46136" rtlCol="0" anchor="b"/>
          <a:lstStyle>
            <a:lvl1pPr algn="r">
              <a:defRPr sz="1200"/>
            </a:lvl1pPr>
          </a:lstStyle>
          <a:p>
            <a:fld id="{289E4F18-FA4E-4399-BD24-B6DC8D67876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0442162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3863" y="531813"/>
            <a:ext cx="5057775" cy="28448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422277" y="3492504"/>
            <a:ext cx="5907868" cy="5949314"/>
          </a:xfrm>
        </p:spPr>
        <p:txBody>
          <a:bodyPr/>
          <a:lstStyle/>
          <a:p>
            <a:pPr algn="ctr"/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9E4F18-FA4E-4399-BD24-B6DC8D67876D}" type="slidenum">
              <a:rPr lang="ru-RU" smtClean="0"/>
              <a:pPr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0850790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82563" y="171450"/>
            <a:ext cx="5722937" cy="3219450"/>
          </a:xfrm>
        </p:spPr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9E4F18-FA4E-4399-BD24-B6DC8D67876D}" type="slidenum">
              <a:rPr lang="ru-RU" smtClean="0">
                <a:solidFill>
                  <a:prstClr val="black"/>
                </a:solidFill>
              </a:rPr>
              <a:pPr/>
              <a:t>2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82892" y="3429815"/>
            <a:ext cx="6475497" cy="830968"/>
          </a:xfrm>
          <a:prstGeom prst="rect">
            <a:avLst/>
          </a:prstGeom>
        </p:spPr>
        <p:txBody>
          <a:bodyPr wrap="square" lIns="92122" tIns="46061" rIns="92122" bIns="46061">
            <a:spAutoFit/>
          </a:bodyPr>
          <a:lstStyle/>
          <a:p>
            <a:pPr algn="just"/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Заметки 4"/>
          <p:cNvSpPr>
            <a:spLocks noGrp="1"/>
          </p:cNvSpPr>
          <p:nvPr>
            <p:ph type="body" sz="quarter" idx="11"/>
          </p:nvPr>
        </p:nvSpPr>
        <p:spPr>
          <a:xfrm>
            <a:off x="197129" y="3429816"/>
            <a:ext cx="6117875" cy="4032594"/>
          </a:xfrm>
          <a:prstGeom prst="rect">
            <a:avLst/>
          </a:prstGeom>
        </p:spPr>
        <p:txBody>
          <a:bodyPr wrap="square" lIns="92149" tIns="46077" rIns="92149" bIns="46077">
            <a:spAutoFit/>
          </a:bodyPr>
          <a:lstStyle/>
          <a:p>
            <a:pPr indent="179254" algn="just" defTabSz="921233">
              <a:defRPr/>
            </a:pP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Национальный проект «Образование» - один из самых масштабных, потому что касается каждого, кто живет в нашей стране, области. Успех в этой сфере – фундамент для результативного выполнения остальных национальных проектов. Образование даёт людям новые возможности – для заработка, карьерного роста, самореализации, творчества. Хорошо подготовленные кадры, способные к быстрому обучению, – основа любой современной экономики.</a:t>
            </a:r>
          </a:p>
          <a:p>
            <a:pPr indent="179254" algn="just" defTabSz="921233">
              <a:defRPr/>
            </a:pP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текущем году нами проделана значительная работа для привлечения федерального бюджета </a:t>
            </a: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2020-2022 годах на 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выполнение результатов национального проекта «Образование». Все подготовленные </a:t>
            </a: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заявки 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участие в конкурсных отборах </a:t>
            </a: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получили 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положительное решение.</a:t>
            </a:r>
          </a:p>
          <a:p>
            <a:pPr indent="179254" algn="just" defTabSz="921233">
              <a:defRPr/>
            </a:pP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Остановлюсь 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подробнее на запланированных результатах региональных проектов, в которых участвует </a:t>
            </a: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Цимлянский район. </a:t>
            </a:r>
            <a:endParaRPr lang="ru-RU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xmlns="" val="42267748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20675" y="258763"/>
            <a:ext cx="4549775" cy="256063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384518" y="3409445"/>
            <a:ext cx="5841673" cy="6333636"/>
          </a:xfrm>
        </p:spPr>
        <p:txBody>
          <a:bodyPr/>
          <a:lstStyle/>
          <a:p>
            <a:pPr algn="just"/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9E4F18-FA4E-4399-BD24-B6DC8D67876D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3938" y="2921200"/>
            <a:ext cx="5976172" cy="5863471"/>
          </a:xfrm>
          <a:prstGeom prst="rect">
            <a:avLst/>
          </a:prstGeom>
          <a:noFill/>
        </p:spPr>
        <p:txBody>
          <a:bodyPr wrap="square" lIns="91764" tIns="45882" rIns="91764" bIns="45882" rtlCol="0">
            <a:spAutoFit/>
          </a:bodyPr>
          <a:lstStyle/>
          <a:p>
            <a:pPr indent="267744" algn="just"/>
            <a:r>
              <a:rPr lang="ru-RU" sz="1500" dirty="0" smtClean="0">
                <a:latin typeface="Times New Roman" pitchFamily="18" charset="0"/>
                <a:cs typeface="Times New Roman" panose="02020603050405020304" pitchFamily="18" charset="0"/>
              </a:rPr>
              <a:t>Первый </a:t>
            </a:r>
            <a:r>
              <a:rPr lang="ru-RU" sz="1500" dirty="0">
                <a:latin typeface="Times New Roman" pitchFamily="18" charset="0"/>
                <a:cs typeface="Times New Roman" panose="02020603050405020304" pitchFamily="18" charset="0"/>
              </a:rPr>
              <a:t>проект «Содействие занятости женщин – создание условий дошкольного образования для детей в возрасте до трех лет». Проект - составная часть национального проекта «Демография». Рассчитан до 2021 года. Когда в семье появляется первый ребенок, необходимо помочь молодой семье ощутить счастье быть родителями. Малышам предоставить место в детском саду. Предмет особого внимания - создание в детских садах новых мест для самых маленьких. </a:t>
            </a:r>
          </a:p>
          <a:p>
            <a:pPr indent="267744" algn="just"/>
            <a:r>
              <a:rPr lang="ru-RU" sz="1500" b="1" dirty="0" smtClean="0">
                <a:latin typeface="Times New Roman" pitchFamily="18" charset="0"/>
                <a:cs typeface="Times New Roman" panose="02020603050405020304" pitchFamily="18" charset="0"/>
              </a:rPr>
              <a:t>1355 </a:t>
            </a:r>
            <a:r>
              <a:rPr lang="ru-RU" sz="1500" dirty="0" smtClean="0">
                <a:latin typeface="Times New Roman" pitchFamily="18" charset="0"/>
                <a:cs typeface="Times New Roman" panose="02020603050405020304" pitchFamily="18" charset="0"/>
              </a:rPr>
              <a:t>детей </a:t>
            </a:r>
            <a:r>
              <a:rPr lang="ru-RU" sz="1500" dirty="0">
                <a:latin typeface="Times New Roman" pitchFamily="18" charset="0"/>
                <a:cs typeface="Times New Roman" panose="02020603050405020304" pitchFamily="18" charset="0"/>
              </a:rPr>
              <a:t>посещают детские сады в </a:t>
            </a:r>
            <a:r>
              <a:rPr lang="ru-RU" sz="1500" dirty="0" smtClean="0">
                <a:latin typeface="Times New Roman" pitchFamily="18" charset="0"/>
                <a:cs typeface="Times New Roman" panose="02020603050405020304" pitchFamily="18" charset="0"/>
              </a:rPr>
              <a:t>Цимлянском </a:t>
            </a:r>
            <a:r>
              <a:rPr lang="ru-RU" sz="1500" dirty="0">
                <a:latin typeface="Times New Roman" pitchFamily="18" charset="0"/>
                <a:cs typeface="Times New Roman" panose="02020603050405020304" pitchFamily="18" charset="0"/>
              </a:rPr>
              <a:t>районе. Всего в системе «Электронный детский сад» поставлены на учет для определения в детские сады </a:t>
            </a:r>
            <a:r>
              <a:rPr lang="ru-RU" sz="1500" dirty="0" smtClean="0">
                <a:latin typeface="Times New Roman" pitchFamily="18" charset="0"/>
                <a:cs typeface="Times New Roman" panose="02020603050405020304" pitchFamily="18" charset="0"/>
              </a:rPr>
              <a:t>– </a:t>
            </a:r>
            <a:r>
              <a:rPr lang="ru-RU" sz="1500" b="1" dirty="0" smtClean="0">
                <a:latin typeface="Times New Roman" pitchFamily="18" charset="0"/>
                <a:cs typeface="Times New Roman" panose="02020603050405020304" pitchFamily="18" charset="0"/>
              </a:rPr>
              <a:t>671 </a:t>
            </a:r>
            <a:r>
              <a:rPr lang="ru-RU" sz="1500" dirty="0" smtClean="0">
                <a:latin typeface="Times New Roman" pitchFamily="18" charset="0"/>
                <a:cs typeface="Times New Roman" panose="02020603050405020304" pitchFamily="18" charset="0"/>
              </a:rPr>
              <a:t>человек </a:t>
            </a:r>
            <a:r>
              <a:rPr lang="ru-RU" sz="1500" dirty="0">
                <a:latin typeface="Times New Roman" pitchFamily="18" charset="0"/>
                <a:cs typeface="Times New Roman" panose="02020603050405020304" pitchFamily="18" charset="0"/>
              </a:rPr>
              <a:t>в возрасте от 0 до 7 лет, в том числе в возрасте от 3 до 7 лет – </a:t>
            </a:r>
            <a:r>
              <a:rPr lang="ru-RU" sz="1500" b="1" dirty="0" smtClean="0">
                <a:latin typeface="Times New Roman" pitchFamily="18" charset="0"/>
                <a:cs typeface="Times New Roman" panose="02020603050405020304" pitchFamily="18" charset="0"/>
              </a:rPr>
              <a:t>107</a:t>
            </a:r>
            <a:r>
              <a:rPr lang="ru-RU" sz="1500" dirty="0">
                <a:latin typeface="Times New Roman" pitchFamily="18" charset="0"/>
                <a:cs typeface="Times New Roman" panose="02020603050405020304" pitchFamily="18" charset="0"/>
              </a:rPr>
              <a:t> человек, до 3 лет – </a:t>
            </a:r>
            <a:r>
              <a:rPr lang="ru-RU" sz="1500" b="1" dirty="0" smtClean="0">
                <a:latin typeface="Times New Roman" pitchFamily="18" charset="0"/>
                <a:cs typeface="Times New Roman" panose="02020603050405020304" pitchFamily="18" charset="0"/>
              </a:rPr>
              <a:t>564</a:t>
            </a:r>
            <a:r>
              <a:rPr lang="ru-RU" sz="1500" dirty="0" smtClean="0"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>
                <a:latin typeface="Times New Roman" pitchFamily="18" charset="0"/>
                <a:cs typeface="Times New Roman" panose="02020603050405020304" pitchFamily="18" charset="0"/>
              </a:rPr>
              <a:t>человека. </a:t>
            </a:r>
            <a:r>
              <a:rPr lang="ru-RU" sz="1500" b="1" dirty="0">
                <a:latin typeface="Times New Roman" pitchFamily="18" charset="0"/>
                <a:cs typeface="Times New Roman" panose="02020603050405020304" pitchFamily="18" charset="0"/>
              </a:rPr>
              <a:t>Актуальная</a:t>
            </a:r>
            <a:r>
              <a:rPr lang="ru-RU" sz="1500" dirty="0">
                <a:latin typeface="Times New Roman" pitchFamily="18" charset="0"/>
                <a:cs typeface="Times New Roman" panose="02020603050405020304" pitchFamily="18" charset="0"/>
              </a:rPr>
              <a:t> очередь (с желаемой датой зачисления до 1 сентября текущего учебного года) в ДОО для детей в возрасте до 3 лет -  </a:t>
            </a:r>
            <a:r>
              <a:rPr lang="ru-RU" sz="1500" b="1" dirty="0" smtClean="0">
                <a:latin typeface="Times New Roman" pitchFamily="18" charset="0"/>
                <a:cs typeface="Times New Roman" panose="02020603050405020304" pitchFamily="18" charset="0"/>
              </a:rPr>
              <a:t>109 </a:t>
            </a:r>
            <a:r>
              <a:rPr lang="ru-RU" sz="1500" dirty="0">
                <a:latin typeface="Times New Roman" pitchFamily="18" charset="0"/>
                <a:cs typeface="Times New Roman" panose="02020603050405020304" pitchFamily="18" charset="0"/>
              </a:rPr>
              <a:t>человек.</a:t>
            </a:r>
          </a:p>
          <a:p>
            <a:pPr indent="267744" algn="just"/>
            <a:r>
              <a:rPr lang="ru-RU" sz="1500" dirty="0">
                <a:latin typeface="Times New Roman" pitchFamily="18" charset="0"/>
                <a:cs typeface="Times New Roman" panose="02020603050405020304" pitchFamily="18" charset="0"/>
              </a:rPr>
              <a:t>В рамках проекта запланировано строительство </a:t>
            </a:r>
            <a:r>
              <a:rPr lang="ru-RU" sz="1500" b="1" dirty="0" smtClean="0">
                <a:latin typeface="Times New Roman" pitchFamily="18" charset="0"/>
                <a:cs typeface="Times New Roman" panose="02020603050405020304" pitchFamily="18" charset="0"/>
              </a:rPr>
              <a:t>2 детских </a:t>
            </a:r>
            <a:r>
              <a:rPr lang="ru-RU" sz="1500" b="1" dirty="0">
                <a:latin typeface="Times New Roman" pitchFamily="18" charset="0"/>
                <a:cs typeface="Times New Roman" panose="02020603050405020304" pitchFamily="18" charset="0"/>
              </a:rPr>
              <a:t>садов на </a:t>
            </a:r>
            <a:r>
              <a:rPr lang="ru-RU" sz="1500" b="1" dirty="0" smtClean="0">
                <a:latin typeface="Times New Roman" pitchFamily="18" charset="0"/>
                <a:cs typeface="Times New Roman" panose="02020603050405020304" pitchFamily="18" charset="0"/>
              </a:rPr>
              <a:t>170 </a:t>
            </a:r>
            <a:r>
              <a:rPr lang="ru-RU" sz="1500" dirty="0">
                <a:latin typeface="Times New Roman" pitchFamily="18" charset="0"/>
                <a:cs typeface="Times New Roman" panose="02020603050405020304" pitchFamily="18" charset="0"/>
              </a:rPr>
              <a:t>мест в </a:t>
            </a:r>
            <a:r>
              <a:rPr lang="ru-RU" sz="1500" dirty="0" smtClean="0">
                <a:latin typeface="Times New Roman" pitchFamily="18" charset="0"/>
                <a:cs typeface="Times New Roman" panose="02020603050405020304" pitchFamily="18" charset="0"/>
              </a:rPr>
              <a:t>Цимлянском районе, в том числе </a:t>
            </a:r>
            <a:r>
              <a:rPr lang="ru-RU" sz="1500" b="1" dirty="0" smtClean="0">
                <a:latin typeface="Times New Roman" pitchFamily="18" charset="0"/>
                <a:cs typeface="Times New Roman" panose="02020603050405020304" pitchFamily="18" charset="0"/>
              </a:rPr>
              <a:t>60 мест для детей в возрасте до 3 лет</a:t>
            </a:r>
            <a:r>
              <a:rPr lang="ru-RU" sz="1500" dirty="0" smtClean="0">
                <a:latin typeface="Times New Roman" pitchFamily="18" charset="0"/>
                <a:cs typeface="Times New Roman" panose="02020603050405020304" pitchFamily="18" charset="0"/>
              </a:rPr>
              <a:t>.</a:t>
            </a:r>
          </a:p>
          <a:p>
            <a:pPr indent="267744" algn="just"/>
            <a:r>
              <a:rPr lang="ru-RU" sz="1500" i="1" dirty="0" smtClean="0">
                <a:latin typeface="Times New Roman" pitchFamily="18" charset="0"/>
                <a:cs typeface="Times New Roman" panose="02020603050405020304" pitchFamily="18" charset="0"/>
              </a:rPr>
              <a:t>(</a:t>
            </a:r>
            <a:r>
              <a:rPr lang="ru-RU" sz="1500" i="1" dirty="0">
                <a:latin typeface="Times New Roman" pitchFamily="18" charset="0"/>
                <a:cs typeface="Times New Roman" panose="02020603050405020304" pitchFamily="18" charset="0"/>
              </a:rPr>
              <a:t>СПРАВОЧНО: к концу 2021 года будут построены </a:t>
            </a:r>
            <a:r>
              <a:rPr lang="ru-RU" sz="1500" i="1" dirty="0" smtClean="0">
                <a:latin typeface="Times New Roman" pitchFamily="18" charset="0"/>
                <a:cs typeface="Times New Roman" panose="02020603050405020304" pitchFamily="18" charset="0"/>
              </a:rPr>
              <a:t>2 детских сада в </a:t>
            </a:r>
            <a:r>
              <a:rPr lang="ru-RU" sz="1500" i="1" dirty="0" err="1" smtClean="0">
                <a:latin typeface="Times New Roman" pitchFamily="18" charset="0"/>
                <a:cs typeface="Times New Roman" panose="02020603050405020304" pitchFamily="18" charset="0"/>
              </a:rPr>
              <a:t>ст.Красноярская</a:t>
            </a:r>
            <a:r>
              <a:rPr lang="ru-RU" sz="1500" i="1" dirty="0">
                <a:latin typeface="Times New Roman" pitchFamily="18" charset="0"/>
                <a:cs typeface="Times New Roman" panose="02020603050405020304" pitchFamily="18" charset="0"/>
              </a:rPr>
              <a:t>, </a:t>
            </a:r>
            <a:r>
              <a:rPr lang="ru-RU" sz="1500" i="1" dirty="0" err="1">
                <a:latin typeface="Times New Roman" pitchFamily="18" charset="0"/>
                <a:cs typeface="Times New Roman" panose="02020603050405020304" pitchFamily="18" charset="0"/>
              </a:rPr>
              <a:t>ул.Ленина</a:t>
            </a:r>
            <a:r>
              <a:rPr lang="ru-RU" sz="1500" i="1" dirty="0">
                <a:latin typeface="Times New Roman" pitchFamily="18" charset="0"/>
                <a:cs typeface="Times New Roman" panose="02020603050405020304" pitchFamily="18" charset="0"/>
              </a:rPr>
              <a:t>, </a:t>
            </a:r>
            <a:r>
              <a:rPr lang="ru-RU" sz="1500" i="1" dirty="0" smtClean="0">
                <a:latin typeface="Times New Roman" pitchFamily="18" charset="0"/>
                <a:cs typeface="Times New Roman" panose="02020603050405020304" pitchFamily="18" charset="0"/>
              </a:rPr>
              <a:t>2-а</a:t>
            </a:r>
            <a:r>
              <a:rPr lang="ru-RU" sz="1500" i="1" dirty="0"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ru-RU" sz="1500" i="1" dirty="0" smtClean="0">
                <a:latin typeface="Times New Roman" pitchFamily="18" charset="0"/>
                <a:cs typeface="Times New Roman" panose="02020603050405020304" pitchFamily="18" charset="0"/>
              </a:rPr>
              <a:t>на </a:t>
            </a:r>
            <a:r>
              <a:rPr lang="ru-RU" sz="1500" i="1" dirty="0">
                <a:latin typeface="Times New Roman" pitchFamily="18" charset="0"/>
                <a:cs typeface="Times New Roman" panose="02020603050405020304" pitchFamily="18" charset="0"/>
              </a:rPr>
              <a:t>90 </a:t>
            </a:r>
            <a:r>
              <a:rPr lang="ru-RU" sz="1500" i="1" dirty="0" smtClean="0">
                <a:latin typeface="Times New Roman" pitchFamily="18" charset="0"/>
                <a:cs typeface="Times New Roman" panose="02020603050405020304" pitchFamily="18" charset="0"/>
              </a:rPr>
              <a:t>мест (40 – до 3 лет), </a:t>
            </a:r>
            <a:r>
              <a:rPr lang="ru-RU" sz="1500" i="1" dirty="0">
                <a:latin typeface="Times New Roman" pitchFamily="18" charset="0"/>
                <a:cs typeface="Times New Roman" panose="02020603050405020304" pitchFamily="18" charset="0"/>
              </a:rPr>
              <a:t>в </a:t>
            </a:r>
            <a:r>
              <a:rPr lang="ru-RU" sz="1500" i="1" dirty="0" err="1">
                <a:latin typeface="Times New Roman" pitchFamily="18" charset="0"/>
                <a:cs typeface="Times New Roman" panose="02020603050405020304" pitchFamily="18" charset="0"/>
              </a:rPr>
              <a:t>г.Цимлянск</a:t>
            </a:r>
            <a:r>
              <a:rPr lang="ru-RU" sz="1500" i="1" dirty="0">
                <a:latin typeface="Times New Roman" pitchFamily="18" charset="0"/>
                <a:cs typeface="Times New Roman" panose="02020603050405020304" pitchFamily="18" charset="0"/>
              </a:rPr>
              <a:t>, </a:t>
            </a:r>
            <a:r>
              <a:rPr lang="ru-RU" sz="1500" i="1" dirty="0" err="1">
                <a:latin typeface="Times New Roman" pitchFamily="18" charset="0"/>
                <a:cs typeface="Times New Roman" panose="02020603050405020304" pitchFamily="18" charset="0"/>
              </a:rPr>
              <a:t>ул.Нагорная</a:t>
            </a:r>
            <a:r>
              <a:rPr lang="ru-RU" sz="1500" i="1" dirty="0">
                <a:latin typeface="Times New Roman" pitchFamily="18" charset="0"/>
                <a:cs typeface="Times New Roman" panose="02020603050405020304" pitchFamily="18" charset="0"/>
              </a:rPr>
              <a:t>, </a:t>
            </a:r>
            <a:r>
              <a:rPr lang="ru-RU" sz="1500" i="1" dirty="0" smtClean="0">
                <a:latin typeface="Times New Roman" pitchFamily="18" charset="0"/>
                <a:cs typeface="Times New Roman" panose="02020603050405020304" pitchFamily="18" charset="0"/>
              </a:rPr>
              <a:t>4-5 на 80 мест (20 – до 3 лет). В </a:t>
            </a:r>
            <a:r>
              <a:rPr lang="ru-RU" sz="1500" i="1" dirty="0">
                <a:latin typeface="Times New Roman" pitchFamily="18" charset="0"/>
                <a:cs typeface="Times New Roman" panose="02020603050405020304" pitchFamily="18" charset="0"/>
              </a:rPr>
              <a:t>2019 году разрабатывается ПСД для включения в реестр  экономически эффективных </a:t>
            </a:r>
            <a:r>
              <a:rPr lang="ru-RU" sz="1500" i="1" dirty="0" smtClean="0">
                <a:latin typeface="Times New Roman" pitchFamily="18" charset="0"/>
                <a:cs typeface="Times New Roman" panose="02020603050405020304" pitchFamily="18" charset="0"/>
              </a:rPr>
              <a:t>проектов Минстроя </a:t>
            </a:r>
            <a:r>
              <a:rPr lang="ru-RU" sz="1500" i="1" dirty="0">
                <a:latin typeface="Times New Roman" pitchFamily="18" charset="0"/>
                <a:cs typeface="Times New Roman" panose="02020603050405020304" pitchFamily="18" charset="0"/>
              </a:rPr>
              <a:t>России). </a:t>
            </a:r>
          </a:p>
          <a:p>
            <a:pPr indent="267744" algn="just"/>
            <a:r>
              <a:rPr lang="ru-RU" sz="1500" i="1" dirty="0" smtClean="0">
                <a:latin typeface="Times New Roman" pitchFamily="18" charset="0"/>
                <a:cs typeface="Times New Roman" panose="02020603050405020304" pitchFamily="18" charset="0"/>
              </a:rPr>
              <a:t>(</a:t>
            </a:r>
            <a:r>
              <a:rPr lang="ru-RU" sz="1500" i="1" dirty="0">
                <a:latin typeface="Times New Roman" pitchFamily="18" charset="0"/>
                <a:cs typeface="Times New Roman" panose="02020603050405020304" pitchFamily="18" charset="0"/>
              </a:rPr>
              <a:t>СПРАВОЧНО: Сеть организаций ДО: </a:t>
            </a:r>
            <a:r>
              <a:rPr lang="ru-RU" sz="15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25 </a:t>
            </a:r>
            <a:r>
              <a:rPr lang="ru-RU" sz="15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муниципальных ДОО </a:t>
            </a:r>
            <a:r>
              <a:rPr lang="ru-RU" sz="15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(1347 </a:t>
            </a:r>
            <a:r>
              <a:rPr lang="ru-RU" sz="15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чел.)</a:t>
            </a:r>
            <a:r>
              <a:rPr lang="ru-RU" sz="1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5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частный детский сад </a:t>
            </a:r>
            <a:r>
              <a:rPr lang="ru-RU" sz="15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5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 </a:t>
            </a:r>
            <a:r>
              <a:rPr lang="ru-RU" sz="15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чел.).</a:t>
            </a:r>
            <a:endParaRPr lang="ru-RU" sz="15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endParaRPr lang="ru-RU" sz="1500" dirty="0">
              <a:solidFill>
                <a:srgbClr val="319AFF"/>
              </a:solidFill>
              <a:latin typeface="Times New Roman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402702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58775" y="169863"/>
            <a:ext cx="4268788" cy="2400300"/>
          </a:xfrm>
        </p:spPr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9E4F18-FA4E-4399-BD24-B6DC8D67876D}" type="slidenum">
              <a:rPr lang="ru-RU" smtClean="0"/>
              <a:pPr/>
              <a:t>4</a:t>
            </a:fld>
            <a:endParaRPr lang="ru-RU" dirty="0"/>
          </a:p>
        </p:txBody>
      </p:sp>
      <p:sp>
        <p:nvSpPr>
          <p:cNvPr id="7" name="Заметки 2"/>
          <p:cNvSpPr>
            <a:spLocks noGrp="1"/>
          </p:cNvSpPr>
          <p:nvPr>
            <p:ph type="body" idx="3"/>
          </p:nvPr>
        </p:nvSpPr>
        <p:spPr>
          <a:xfrm>
            <a:off x="208459" y="2705102"/>
            <a:ext cx="6185280" cy="6222998"/>
          </a:xfrm>
        </p:spPr>
        <p:txBody>
          <a:bodyPr/>
          <a:lstStyle/>
          <a:p>
            <a:pPr indent="268932"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Самый масштабный проект национального проекта «Образование» – «Современная школа».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68932"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школах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района обучаются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3,8 тыс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школьников,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728 школьников (19,3%)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во вторую смену.  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(33,3%)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15-ти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школ района работают в 2 смены. </a:t>
            </a:r>
          </a:p>
          <a:p>
            <a:pPr indent="266533"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Первое направление проекта  -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школьной инфраструктуры, снижение количества школьников, занимающихся во вторую смену. В рамках проекта запланировано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строительство блока на 200 мест в ст. Красноярской и реконструкция лицея                   № 1 г. Цимлянска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учтено в программе создания новых мест в Ростовской области в общеобразовательных организациях</a:t>
            </a:r>
            <a:r>
              <a:rPr lang="ru-RU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indent="265307"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Второе направление – </a:t>
            </a: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Центров 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 цифрового и гуманитарного профилей «Точка роста</a:t>
            </a: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конца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2022 года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базе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школ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района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начнут работать «Точки роста» </a:t>
            </a:r>
            <a:r>
              <a:rPr lang="ru-RU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(Ново­цимлянская школа, </a:t>
            </a:r>
            <a:r>
              <a:rPr lang="ru-RU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Камы­шевская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Казачья школа)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На современном оборудовании школьники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будут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заниматься по предметам «Технология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», «Математика и информатика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 второй половине дня центры будут использоваться для шахматного образования, творческой, социальной самореализации детей, педагогов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родителей.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68932" algn="just"/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68932" algn="just"/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984736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66713" y="258763"/>
            <a:ext cx="5056187" cy="284321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392480" y="3413807"/>
            <a:ext cx="5962650" cy="6341740"/>
          </a:xfrm>
        </p:spPr>
        <p:txBody>
          <a:bodyPr/>
          <a:lstStyle/>
          <a:p>
            <a:pPr algn="just"/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9E4F18-FA4E-4399-BD24-B6DC8D67876D}" type="slidenum">
              <a:rPr lang="ru-RU" smtClean="0"/>
              <a:pPr/>
              <a:t>5</a:t>
            </a:fld>
            <a:endParaRPr lang="ru-RU" dirty="0"/>
          </a:p>
        </p:txBody>
      </p:sp>
      <p:sp>
        <p:nvSpPr>
          <p:cNvPr id="6" name="Заметки 4"/>
          <p:cNvSpPr txBox="1">
            <a:spLocks/>
          </p:cNvSpPr>
          <p:nvPr/>
        </p:nvSpPr>
        <p:spPr>
          <a:xfrm>
            <a:off x="319218" y="3413805"/>
            <a:ext cx="6208584" cy="4032612"/>
          </a:xfrm>
          <a:prstGeom prst="rect">
            <a:avLst/>
          </a:prstGeom>
          <a:noFill/>
        </p:spPr>
        <p:txBody>
          <a:bodyPr vert="horz" wrap="square" lIns="92171" tIns="46086" rIns="92171" bIns="46086" rtlCol="0">
            <a:spAutoFit/>
          </a:bodyPr>
          <a:lstStyle>
            <a:lvl1pPr marL="0" algn="l" defTabSz="6858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268932"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Третий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проект – «Цифровая образовательная среда». </a:t>
            </a:r>
          </a:p>
          <a:p>
            <a:pPr indent="268932"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Одно из ключевых мероприятий - внедрение целевой модели цифровой образовательной среды во всех муниципальных образованиях области. Планируется участие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6 муниципальных школ 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(школы №№ 2, 3, Калининская, Антоновская,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Саркеловская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Дубравненская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) 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 государственной (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Цимлянской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школы-интерната)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Приобретенное компьютерное, мультимедийное и интерактивное оборудование позволит обеспечить доступность ресурсов федеральной информационно-сервисной платформы цифровой образовательной среды: виртуальных библиотек, музеев, онлайн-курсов. Цифровая образовательная среда станет помощником учителю, учащиеся смогут использовать ее возможности для саморазвития.</a:t>
            </a:r>
          </a:p>
          <a:p>
            <a:pPr indent="268932"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Кроме того, в рамках проекта в 2022 году скорость интернета в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школах достигнет 50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мегабит в секунду.</a:t>
            </a:r>
          </a:p>
          <a:p>
            <a:pPr indent="268932" algn="just"/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385231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92125" y="258763"/>
            <a:ext cx="5183188" cy="29146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352772" y="3260342"/>
            <a:ext cx="6193077" cy="6336533"/>
          </a:xfrm>
        </p:spPr>
        <p:txBody>
          <a:bodyPr/>
          <a:lstStyle/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Четвертый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– «Успех каждого ребенка».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системе дополнительного образования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Цимлянского района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учреждения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системе образования). 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2444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ребенка занимаются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спортом, музыкой, танцами, развивают интеллект и навыки технического творчества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46,1%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рамках проекта запланировано создать детский технопарк «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Кванториум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в городе Волгодонске. В технопарке смогут обучаться очно-заочно, с использованием дистанционных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технологий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дети из близлежащих территорий, в том числе школьники из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Цимлянского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района.</a:t>
            </a:r>
          </a:p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6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квантумов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технопарка и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хайтек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-цех будут ежегодно обеспечивать охват проектной деятельностью не  менее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800 детей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(ежегодно). Более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3,5 тыс.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школьников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смогут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принимать участие в мероприятиях, организованных технопарком.  Для школьников на его базе запланированы уроки технологии.</a:t>
            </a:r>
          </a:p>
          <a:p>
            <a:pPr algn="just"/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9E4F18-FA4E-4399-BD24-B6DC8D67876D}" type="slidenum">
              <a:rPr lang="ru-RU" smtClean="0"/>
              <a:pPr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7454803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17500" y="287338"/>
            <a:ext cx="4943475" cy="27813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413711" y="4776798"/>
            <a:ext cx="5841673" cy="3908425"/>
          </a:xfrm>
        </p:spPr>
        <p:txBody>
          <a:bodyPr/>
          <a:lstStyle/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9E4F18-FA4E-4399-BD24-B6DC8D67876D}" type="slidenum">
              <a:rPr lang="ru-RU" smtClean="0"/>
              <a:pPr/>
              <a:t>7</a:t>
            </a:fld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09526" y="3309149"/>
            <a:ext cx="6264303" cy="5017907"/>
          </a:xfrm>
          <a:prstGeom prst="rect">
            <a:avLst/>
          </a:prstGeom>
          <a:noFill/>
        </p:spPr>
        <p:txBody>
          <a:bodyPr wrap="square" lIns="92573" tIns="46289" rIns="92573" bIns="46289" rtlCol="0">
            <a:spAutoFit/>
          </a:bodyPr>
          <a:lstStyle/>
          <a:p>
            <a:pPr indent="268932"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Пятый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проект – «Учитель будущего». </a:t>
            </a:r>
          </a:p>
          <a:p>
            <a:pPr indent="268932"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 школах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работают 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290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учителей,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из них 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56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человек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19%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 возрасте до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35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лет, 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130 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ч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еловек 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(45%)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возрасте от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35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до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50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лет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104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человека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 (36%)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старше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50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лет. </a:t>
            </a:r>
          </a:p>
          <a:p>
            <a:pPr indent="268932" algn="just"/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(СПРАВОЧНО: Категории педагогических работников: 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71 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чел. 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(24,4%) 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- высшая категория, 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74 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чел. (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25,5%) 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- с первой категорией, прошли соответствие занимаемой должности 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–1 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чел. 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(0,34%).</a:t>
            </a:r>
            <a:endParaRPr lang="ru-RU" sz="1600" i="1" dirty="0">
              <a:latin typeface="Times New Roman" pitchFamily="18" charset="0"/>
              <a:cs typeface="Times New Roman" pitchFamily="18" charset="0"/>
            </a:endParaRPr>
          </a:p>
          <a:p>
            <a:pPr indent="268932"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 рамках проекта запланировано создание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центров непрерывного повышения профессионального мастерства. Один из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них в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городе Волгодонске на базе педагогического колледжа. На его базе смогут повышать свое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проф.мастерство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педагоги из близлежащих территорий, в том числе педагоги Цимлянского района. Создание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центра позволит повысить уровень профессионального развития педагогов в формате непрерывного образования,  создать постоянно действующую систему профессиональной поддержки, в том числе для профессионального и карьерного роста молодых педагогов через систему  наставников.</a:t>
            </a:r>
          </a:p>
          <a:p>
            <a:pPr indent="268932"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СПРАВОЧНО: на 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4 сентября 1 вакансия </a:t>
            </a:r>
            <a:r>
              <a:rPr lang="ru-RU" sz="1600" i="1" smtClean="0">
                <a:latin typeface="Times New Roman" pitchFamily="18" charset="0"/>
                <a:cs typeface="Times New Roman" pitchFamily="18" charset="0"/>
              </a:rPr>
              <a:t>учителя-логопеда.)</a:t>
            </a:r>
            <a:endParaRPr lang="ru-RU" sz="1600" i="1" dirty="0">
              <a:latin typeface="Times New Roman" pitchFamily="18" charset="0"/>
              <a:cs typeface="Times New Roman" pitchFamily="18" charset="0"/>
            </a:endParaRPr>
          </a:p>
          <a:p>
            <a:pPr indent="268932" algn="just"/>
            <a:endParaRPr lang="ru-RU" sz="1600" i="1" dirty="0">
              <a:latin typeface="Times New Roman" pitchFamily="18" charset="0"/>
              <a:cs typeface="Times New Roman" pitchFamily="18" charset="0"/>
            </a:endParaRPr>
          </a:p>
          <a:p>
            <a:pPr indent="268932" algn="just"/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147243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98463" y="287338"/>
            <a:ext cx="4154487" cy="23368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422279" y="4782910"/>
            <a:ext cx="5962650" cy="3913425"/>
          </a:xfrm>
        </p:spPr>
        <p:txBody>
          <a:bodyPr/>
          <a:lstStyle/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9E4F18-FA4E-4399-BD24-B6DC8D67876D}" type="slidenum">
              <a:rPr lang="ru-RU" smtClean="0"/>
              <a:pPr/>
              <a:t>8</a:t>
            </a:fld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277088" y="2801422"/>
            <a:ext cx="6253030" cy="5017907"/>
          </a:xfrm>
          <a:prstGeom prst="rect">
            <a:avLst/>
          </a:prstGeom>
          <a:noFill/>
        </p:spPr>
        <p:txBody>
          <a:bodyPr wrap="square" lIns="92573" tIns="46289" rIns="92573" bIns="46289" rtlCol="0">
            <a:spAutoFit/>
          </a:bodyPr>
          <a:lstStyle/>
          <a:p>
            <a:pPr indent="272951"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Шестой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проект «Поддержка семей, имеющих детей».</a:t>
            </a:r>
          </a:p>
          <a:p>
            <a:pPr indent="272951"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Каждое поколение живет в свое время и сталкивается со своими проблемами.</a:t>
            </a:r>
          </a:p>
          <a:p>
            <a:pPr indent="272951"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Дети растут в новой информационной среде, пользуются новыми технологиями, у них новые авторитеты. Мамы и папы часто не уверенны в своих силах, в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выбранных методах и целях воспитания.</a:t>
            </a:r>
          </a:p>
          <a:p>
            <a:pPr indent="272951"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Мы приступаем к созданию единой системы психолого-педагогической и методической помощи родителям. В приоритете – родители малышей, детей с ОВЗ, те, кто желает принять ребенка на воспитание в семью.</a:t>
            </a:r>
          </a:p>
          <a:p>
            <a:pPr indent="272951"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Основная задача: обеспечить доступность помощи профессионалов: психологов, дефектологов, педиатров, логопедов на каждом этапе развития ребенка. </a:t>
            </a:r>
          </a:p>
          <a:p>
            <a:pPr indent="272951"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Для оказания профессиональной помощи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 Цимлянском районе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аботают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13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педагогов-психологов,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7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учителей-логопедов,                   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8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социальных педагогов.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 2018 году оказано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85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услуг.</a:t>
            </a:r>
          </a:p>
          <a:p>
            <a:pPr indent="272951"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2019 году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обучено 4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гражданина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района, выразивших желание принять на воспитание в свою семью ребенка, оставшегося без попечения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родителей (план –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10 человек)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indent="272951"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0252" r="28940" b="70445"/>
          <a:stretch/>
        </p:blipFill>
        <p:spPr>
          <a:xfrm>
            <a:off x="3380402" y="1903292"/>
            <a:ext cx="886134" cy="64091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0252" r="28940" b="70445"/>
          <a:stretch/>
        </p:blipFill>
        <p:spPr>
          <a:xfrm>
            <a:off x="3532802" y="2055692"/>
            <a:ext cx="886134" cy="640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774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3863" y="531813"/>
            <a:ext cx="5057775" cy="2844800"/>
          </a:xfrm>
        </p:spPr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9E4F18-FA4E-4399-BD24-B6DC8D67876D}" type="slidenum">
              <a:rPr lang="ru-RU" smtClean="0"/>
              <a:pPr/>
              <a:t>9</a:t>
            </a:fld>
            <a:endParaRPr lang="ru-RU" dirty="0"/>
          </a:p>
        </p:txBody>
      </p:sp>
      <p:sp>
        <p:nvSpPr>
          <p:cNvPr id="6" name="Заметки 2"/>
          <p:cNvSpPr>
            <a:spLocks noGrp="1"/>
          </p:cNvSpPr>
          <p:nvPr>
            <p:ph type="body" idx="3"/>
          </p:nvPr>
        </p:nvSpPr>
        <p:spPr>
          <a:xfrm>
            <a:off x="434979" y="3707874"/>
            <a:ext cx="5907868" cy="5982704"/>
          </a:xfrm>
        </p:spPr>
        <p:txBody>
          <a:bodyPr/>
          <a:lstStyle/>
          <a:p>
            <a:pPr algn="ctr"/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178510" algn="just" defTabSz="917402">
              <a:defRPr/>
            </a:pP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Национальный проект «Образование» включает два основных блока:</a:t>
            </a:r>
          </a:p>
          <a:p>
            <a:pPr indent="178510" algn="just" defTabSz="917402">
              <a:defRPr/>
            </a:pP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Инфраструктурный блок: создание новых учреждений, оснащение действующих.</a:t>
            </a:r>
          </a:p>
          <a:p>
            <a:pPr indent="178510" algn="just" defTabSz="917402">
              <a:defRPr/>
            </a:pP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Содержательный блок: содержание, технологии преподавания предметов, изменение подходов  к обучению и повышению квалификации учителей.</a:t>
            </a:r>
          </a:p>
          <a:p>
            <a:pPr indent="178510" algn="just" defTabSz="917402">
              <a:defRPr/>
            </a:pP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направлен на достижение двух целей: вхождения школьного образования в десятку лучших мировых и воспитание личности на основе исторических и национально-культурных традиций. </a:t>
            </a:r>
          </a:p>
          <a:p>
            <a:pPr indent="178510" algn="just" defTabSz="917402">
              <a:defRPr/>
            </a:pP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это  большая, командная работа всех, кому небезразлично будущее наших детей и страны!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550108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891" indent="0" algn="ctr">
              <a:buNone/>
              <a:defRPr sz="1500"/>
            </a:lvl2pPr>
            <a:lvl3pPr marL="685783" indent="0" algn="ctr">
              <a:buNone/>
              <a:defRPr sz="1400"/>
            </a:lvl3pPr>
            <a:lvl4pPr marL="1028674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9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1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91FFE-DF16-4189-8B55-022F4A4025AD}" type="datetimeFigureOut">
              <a:rPr lang="ru-RU" smtClean="0"/>
              <a:pPr/>
              <a:t>15.11.2019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EBCB6-AEC9-442B-B04B-C7E92D73341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1362205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91FFE-DF16-4189-8B55-022F4A4025AD}" type="datetimeFigureOut">
              <a:rPr lang="ru-RU" smtClean="0"/>
              <a:pPr/>
              <a:t>15.11.2019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EBCB6-AEC9-442B-B04B-C7E92D73341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1026769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7" y="273847"/>
            <a:ext cx="1971675" cy="435887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2" y="273847"/>
            <a:ext cx="5800725" cy="435887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91FFE-DF16-4189-8B55-022F4A4025AD}" type="datetimeFigureOut">
              <a:rPr lang="ru-RU" smtClean="0"/>
              <a:pPr/>
              <a:t>15.11.2019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EBCB6-AEC9-442B-B04B-C7E92D73341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4439546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91FFE-DF16-4189-8B55-022F4A4025AD}" type="datetimeFigureOut">
              <a:rPr lang="ru-RU" smtClean="0"/>
              <a:pPr/>
              <a:t>15.11.2019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EBCB6-AEC9-442B-B04B-C7E92D73341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0183695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7" y="1282308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7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89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67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34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13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91FFE-DF16-4189-8B55-022F4A4025AD}" type="datetimeFigureOut">
              <a:rPr lang="ru-RU" smtClean="0"/>
              <a:pPr/>
              <a:t>15.11.2019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EBCB6-AEC9-442B-B04B-C7E92D73341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7575840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1" y="1369218"/>
            <a:ext cx="3886200" cy="32635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1" y="1369218"/>
            <a:ext cx="3886200" cy="32635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91FFE-DF16-4189-8B55-022F4A4025AD}" type="datetimeFigureOut">
              <a:rPr lang="ru-RU" smtClean="0"/>
              <a:pPr/>
              <a:t>15.11.2019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EBCB6-AEC9-442B-B04B-C7E92D73341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0720808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3" y="273844"/>
            <a:ext cx="7886700" cy="99417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1" indent="0">
              <a:buNone/>
              <a:defRPr sz="1500" b="1"/>
            </a:lvl2pPr>
            <a:lvl3pPr marL="685783" indent="0">
              <a:buNone/>
              <a:defRPr sz="1400" b="1"/>
            </a:lvl3pPr>
            <a:lvl4pPr marL="1028674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9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1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1878807"/>
            <a:ext cx="3868340" cy="276344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3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1" indent="0">
              <a:buNone/>
              <a:defRPr sz="1500" b="1"/>
            </a:lvl2pPr>
            <a:lvl3pPr marL="685783" indent="0">
              <a:buNone/>
              <a:defRPr sz="1400" b="1"/>
            </a:lvl3pPr>
            <a:lvl4pPr marL="1028674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9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1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3" y="1878807"/>
            <a:ext cx="3887391" cy="276344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91FFE-DF16-4189-8B55-022F4A4025AD}" type="datetimeFigureOut">
              <a:rPr lang="ru-RU" smtClean="0"/>
              <a:pPr/>
              <a:t>15.11.2019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EBCB6-AEC9-442B-B04B-C7E92D73341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2737008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91FFE-DF16-4189-8B55-022F4A4025AD}" type="datetimeFigureOut">
              <a:rPr lang="ru-RU" smtClean="0"/>
              <a:pPr/>
              <a:t>15.11.2019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EBCB6-AEC9-442B-B04B-C7E92D73341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0555729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91FFE-DF16-4189-8B55-022F4A4025AD}" type="datetimeFigureOut">
              <a:rPr lang="ru-RU" smtClean="0"/>
              <a:pPr/>
              <a:t>15.11.2019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EBCB6-AEC9-442B-B04B-C7E92D73341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038642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9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3" y="740573"/>
            <a:ext cx="4629151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1543054"/>
            <a:ext cx="2949179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891" indent="0">
              <a:buNone/>
              <a:defRPr sz="1100"/>
            </a:lvl2pPr>
            <a:lvl3pPr marL="685783" indent="0">
              <a:buNone/>
              <a:defRPr sz="900"/>
            </a:lvl3pPr>
            <a:lvl4pPr marL="1028674" indent="0">
              <a:buNone/>
              <a:defRPr sz="800"/>
            </a:lvl4pPr>
            <a:lvl5pPr marL="1371566" indent="0">
              <a:buNone/>
              <a:defRPr sz="800"/>
            </a:lvl5pPr>
            <a:lvl6pPr marL="1714457" indent="0">
              <a:buNone/>
              <a:defRPr sz="800"/>
            </a:lvl6pPr>
            <a:lvl7pPr marL="2057349" indent="0">
              <a:buNone/>
              <a:defRPr sz="800"/>
            </a:lvl7pPr>
            <a:lvl8pPr marL="2400240" indent="0">
              <a:buNone/>
              <a:defRPr sz="800"/>
            </a:lvl8pPr>
            <a:lvl9pPr marL="2743131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91FFE-DF16-4189-8B55-022F4A4025AD}" type="datetimeFigureOut">
              <a:rPr lang="ru-RU" smtClean="0"/>
              <a:pPr/>
              <a:t>15.11.2019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EBCB6-AEC9-442B-B04B-C7E92D73341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1499938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9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3" y="740573"/>
            <a:ext cx="4629151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891" indent="0">
              <a:buNone/>
              <a:defRPr sz="2100"/>
            </a:lvl2pPr>
            <a:lvl3pPr marL="685783" indent="0">
              <a:buNone/>
              <a:defRPr sz="1800"/>
            </a:lvl3pPr>
            <a:lvl4pPr marL="1028674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9" indent="0">
              <a:buNone/>
              <a:defRPr sz="1500"/>
            </a:lvl7pPr>
            <a:lvl8pPr marL="2400240" indent="0">
              <a:buNone/>
              <a:defRPr sz="1500"/>
            </a:lvl8pPr>
            <a:lvl9pPr marL="2743131" indent="0">
              <a:buNone/>
              <a:defRPr sz="15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1543054"/>
            <a:ext cx="2949179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891" indent="0">
              <a:buNone/>
              <a:defRPr sz="1100"/>
            </a:lvl2pPr>
            <a:lvl3pPr marL="685783" indent="0">
              <a:buNone/>
              <a:defRPr sz="900"/>
            </a:lvl3pPr>
            <a:lvl4pPr marL="1028674" indent="0">
              <a:buNone/>
              <a:defRPr sz="800"/>
            </a:lvl4pPr>
            <a:lvl5pPr marL="1371566" indent="0">
              <a:buNone/>
              <a:defRPr sz="800"/>
            </a:lvl5pPr>
            <a:lvl6pPr marL="1714457" indent="0">
              <a:buNone/>
              <a:defRPr sz="800"/>
            </a:lvl6pPr>
            <a:lvl7pPr marL="2057349" indent="0">
              <a:buNone/>
              <a:defRPr sz="800"/>
            </a:lvl7pPr>
            <a:lvl8pPr marL="2400240" indent="0">
              <a:buNone/>
              <a:defRPr sz="800"/>
            </a:lvl8pPr>
            <a:lvl9pPr marL="2743131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91FFE-DF16-4189-8B55-022F4A4025AD}" type="datetimeFigureOut">
              <a:rPr lang="ru-RU" smtClean="0"/>
              <a:pPr/>
              <a:t>15.11.2019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EBCB6-AEC9-442B-B04B-C7E92D73341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9642144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1" y="273844"/>
            <a:ext cx="7886700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1" y="1369218"/>
            <a:ext cx="7886700" cy="326350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1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091FFE-DF16-4189-8B55-022F4A4025AD}" type="datetimeFigureOut">
              <a:rPr lang="ru-RU" smtClean="0"/>
              <a:pPr/>
              <a:t>15.11.2019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1" y="4767263"/>
            <a:ext cx="30861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1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1EBCB6-AEC9-442B-B04B-C7E92D73341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231068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46" indent="-171446" algn="l" defTabSz="685783" rtl="0" eaLnBrk="1" latinLnBrk="0" hangingPunct="1">
        <a:lnSpc>
          <a:spcPct val="90000"/>
        </a:lnSpc>
        <a:spcBef>
          <a:spcPts val="751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38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29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1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4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8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1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4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9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1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/>
          <a:srcRect l="4328" t="19582" r="24901" b="9570"/>
          <a:stretch/>
        </p:blipFill>
        <p:spPr>
          <a:xfrm>
            <a:off x="-3415" y="0"/>
            <a:ext cx="9093974" cy="5120989"/>
          </a:xfrm>
          <a:prstGeom prst="rect">
            <a:avLst/>
          </a:prstGeom>
        </p:spPr>
      </p:pic>
      <p:sp>
        <p:nvSpPr>
          <p:cNvPr id="11" name="Заголовок 1"/>
          <p:cNvSpPr txBox="1">
            <a:spLocks/>
          </p:cNvSpPr>
          <p:nvPr/>
        </p:nvSpPr>
        <p:spPr>
          <a:xfrm>
            <a:off x="792697" y="3809549"/>
            <a:ext cx="7276011" cy="568235"/>
          </a:xfrm>
          <a:prstGeom prst="rect">
            <a:avLst/>
          </a:prstGeom>
        </p:spPr>
        <p:txBody>
          <a:bodyPr vert="horz" lIns="68580" tIns="34291" rIns="68580" bIns="34291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1400" b="1" dirty="0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50262" y="338213"/>
            <a:ext cx="1807621" cy="1828959"/>
          </a:xfrm>
          <a:prstGeom prst="rect">
            <a:avLst/>
          </a:prstGeom>
        </p:spPr>
      </p:pic>
      <p:sp>
        <p:nvSpPr>
          <p:cNvPr id="42" name="Прямоугольник 41"/>
          <p:cNvSpPr/>
          <p:nvPr/>
        </p:nvSpPr>
        <p:spPr>
          <a:xfrm>
            <a:off x="-3415" y="2307770"/>
            <a:ext cx="9144000" cy="1885857"/>
          </a:xfrm>
          <a:prstGeom prst="rect">
            <a:avLst/>
          </a:prstGeom>
          <a:solidFill>
            <a:srgbClr val="00B0F0">
              <a:alpha val="1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1" rIns="68580" bIns="34291" rtlCol="0" anchor="ctr"/>
          <a:lstStyle/>
          <a:p>
            <a:pPr algn="ctr"/>
            <a:r>
              <a:rPr lang="ru-RU" sz="2800" b="1" dirty="0">
                <a:solidFill>
                  <a:srgbClr val="0066CC"/>
                </a:solidFill>
              </a:rPr>
              <a:t>Об ожидаемых результатах </a:t>
            </a:r>
            <a:endParaRPr lang="ru-RU" sz="2800" b="1" dirty="0" smtClean="0">
              <a:solidFill>
                <a:srgbClr val="0066CC"/>
              </a:solidFill>
            </a:endParaRPr>
          </a:p>
          <a:p>
            <a:pPr algn="ctr"/>
            <a:r>
              <a:rPr lang="ru-RU" sz="2800" b="1" dirty="0" smtClean="0">
                <a:solidFill>
                  <a:srgbClr val="0066CC"/>
                </a:solidFill>
              </a:rPr>
              <a:t>реализации национального проекта</a:t>
            </a:r>
          </a:p>
          <a:p>
            <a:pPr algn="ctr"/>
            <a:r>
              <a:rPr lang="ru-RU" sz="2800" b="1" dirty="0" smtClean="0">
                <a:solidFill>
                  <a:srgbClr val="0066CC"/>
                </a:solidFill>
              </a:rPr>
              <a:t>«</a:t>
            </a:r>
            <a:r>
              <a:rPr lang="ru-RU" sz="2800" b="1" dirty="0">
                <a:solidFill>
                  <a:srgbClr val="0066CC"/>
                </a:solidFill>
              </a:rPr>
              <a:t>Образование</a:t>
            </a:r>
            <a:r>
              <a:rPr lang="ru-RU" sz="2800" b="1" dirty="0" smtClean="0">
                <a:solidFill>
                  <a:srgbClr val="0066CC"/>
                </a:solidFill>
              </a:rPr>
              <a:t>» и «Демография»</a:t>
            </a:r>
          </a:p>
          <a:p>
            <a:pPr algn="ctr"/>
            <a:r>
              <a:rPr lang="ru-RU" sz="2800" b="1" dirty="0" smtClean="0">
                <a:solidFill>
                  <a:srgbClr val="0066CC"/>
                </a:solidFill>
              </a:rPr>
              <a:t>на </a:t>
            </a:r>
            <a:r>
              <a:rPr lang="ru-RU" sz="2800" b="1" dirty="0">
                <a:solidFill>
                  <a:srgbClr val="0066CC"/>
                </a:solidFill>
              </a:rPr>
              <a:t>территории </a:t>
            </a:r>
            <a:r>
              <a:rPr lang="ru-RU" sz="2800" b="1" dirty="0" smtClean="0">
                <a:solidFill>
                  <a:srgbClr val="0066CC"/>
                </a:solidFill>
              </a:rPr>
              <a:t>Цимлянского района</a:t>
            </a:r>
            <a:endParaRPr lang="ru-RU" sz="2800" b="1" dirty="0">
              <a:solidFill>
                <a:srgbClr val="0066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44417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/>
          <a:srcRect l="4328" t="19582" r="24901" b="9570"/>
          <a:stretch/>
        </p:blipFill>
        <p:spPr>
          <a:xfrm>
            <a:off x="0" y="-45687"/>
            <a:ext cx="9129576" cy="5167660"/>
          </a:xfrm>
          <a:prstGeom prst="rect">
            <a:avLst/>
          </a:prstGeom>
          <a:solidFill>
            <a:srgbClr val="0070C0">
              <a:alpha val="17000"/>
            </a:srgbClr>
          </a:solidFill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92844" y="2269025"/>
            <a:ext cx="2236732" cy="287014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45686"/>
            <a:ext cx="9144000" cy="817237"/>
          </a:xfrm>
        </p:spPr>
        <p:txBody>
          <a:bodyPr>
            <a:noAutofit/>
          </a:bodyPr>
          <a:lstStyle/>
          <a:p>
            <a:pPr algn="ctr"/>
            <a:endParaRPr lang="ru-RU" sz="24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946"/>
          <a:stretch/>
        </p:blipFill>
        <p:spPr>
          <a:xfrm>
            <a:off x="252876" y="928692"/>
            <a:ext cx="1655820" cy="1505653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0" y="-39320"/>
            <a:ext cx="9144000" cy="763163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1" rIns="68580" bIns="34291" rtlCol="0" anchor="ctr"/>
          <a:lstStyle/>
          <a:p>
            <a:pPr algn="ctr" defTabSz="685783">
              <a:defRPr/>
            </a:pPr>
            <a:endParaRPr lang="ru-RU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69732" y="8390"/>
            <a:ext cx="9018963" cy="740577"/>
          </a:xfrm>
          <a:prstGeom prst="rect">
            <a:avLst/>
          </a:prstGeom>
        </p:spPr>
        <p:txBody>
          <a:bodyPr vert="horz" lIns="68580" tIns="34291" rIns="68580" bIns="34291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000" b="1" dirty="0">
                <a:solidFill>
                  <a:schemeClr val="bg1"/>
                </a:solidFill>
                <a:latin typeface="Muller Bold" pitchFamily="50" charset="-52"/>
              </a:rPr>
              <a:t>Региональные проекты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4734368" y="919266"/>
            <a:ext cx="2767871" cy="601575"/>
          </a:xfrm>
          <a:prstGeom prst="rect">
            <a:avLst/>
          </a:prstGeom>
          <a:solidFill>
            <a:schemeClr val="accent1">
              <a:lumMod val="20000"/>
              <a:lumOff val="80000"/>
              <a:alpha val="74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1" rIns="68580" bIns="34291" rtlCol="0" anchor="ctr"/>
          <a:lstStyle/>
          <a:p>
            <a:pPr algn="ctr"/>
            <a:r>
              <a:rPr lang="ru-RU" sz="1800" b="1" dirty="0">
                <a:solidFill>
                  <a:srgbClr val="002060"/>
                </a:solidFill>
              </a:rPr>
              <a:t>Успех каждого ребенка</a:t>
            </a: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7943620" y="1088171"/>
            <a:ext cx="980776" cy="1097884"/>
          </a:xfrm>
          <a:prstGeom prst="rect">
            <a:avLst/>
          </a:prstGeom>
        </p:spPr>
      </p:pic>
      <p:sp>
        <p:nvSpPr>
          <p:cNvPr id="28" name="Прямоугольник 27"/>
          <p:cNvSpPr/>
          <p:nvPr/>
        </p:nvSpPr>
        <p:spPr>
          <a:xfrm>
            <a:off x="2540928" y="1790039"/>
            <a:ext cx="3955259" cy="583343"/>
          </a:xfrm>
          <a:prstGeom prst="rect">
            <a:avLst/>
          </a:prstGeom>
          <a:solidFill>
            <a:schemeClr val="accent1">
              <a:lumMod val="20000"/>
              <a:lumOff val="80000"/>
              <a:alpha val="74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1" rIns="68580" bIns="34291" rtlCol="0" anchor="ctr"/>
          <a:lstStyle/>
          <a:p>
            <a:pPr algn="ctr"/>
            <a:r>
              <a:rPr lang="ru-RU" sz="1800" b="1" dirty="0">
                <a:solidFill>
                  <a:srgbClr val="002060"/>
                </a:solidFill>
              </a:rPr>
              <a:t>Цифровая образовательная среда</a:t>
            </a: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7251" y="4036347"/>
            <a:ext cx="1747071" cy="1060356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2018511" y="928692"/>
            <a:ext cx="2560185" cy="586355"/>
          </a:xfrm>
          <a:prstGeom prst="rect">
            <a:avLst/>
          </a:prstGeom>
          <a:solidFill>
            <a:schemeClr val="accent1">
              <a:lumMod val="20000"/>
              <a:lumOff val="80000"/>
              <a:alpha val="74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1" rIns="68580" bIns="34291" rtlCol="0" anchor="ctr"/>
          <a:lstStyle/>
          <a:p>
            <a:pPr algn="ctr"/>
            <a:r>
              <a:rPr lang="ru-RU" sz="1800" b="1" dirty="0">
                <a:solidFill>
                  <a:srgbClr val="002060"/>
                </a:solidFill>
              </a:rPr>
              <a:t>Современная школа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3617875" y="2607331"/>
            <a:ext cx="2878312" cy="583343"/>
          </a:xfrm>
          <a:prstGeom prst="rect">
            <a:avLst/>
          </a:prstGeom>
          <a:solidFill>
            <a:schemeClr val="accent1">
              <a:lumMod val="20000"/>
              <a:lumOff val="80000"/>
              <a:alpha val="74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1" rIns="68580" bIns="34291" rtlCol="0" anchor="ctr"/>
          <a:lstStyle/>
          <a:p>
            <a:pPr algn="ctr"/>
            <a:r>
              <a:rPr lang="ru-RU" sz="1800" b="1" dirty="0">
                <a:solidFill>
                  <a:srgbClr val="002060"/>
                </a:solidFill>
              </a:rPr>
              <a:t>Учитель будущего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195622" y="2607331"/>
            <a:ext cx="2895415" cy="586355"/>
          </a:xfrm>
          <a:prstGeom prst="rect">
            <a:avLst/>
          </a:prstGeom>
          <a:solidFill>
            <a:schemeClr val="accent1">
              <a:lumMod val="20000"/>
              <a:lumOff val="80000"/>
              <a:alpha val="74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1" rIns="68580" bIns="34291" rtlCol="0" anchor="ctr"/>
          <a:lstStyle/>
          <a:p>
            <a:pPr algn="ctr"/>
            <a:r>
              <a:rPr lang="ru-RU" sz="1800" b="1" dirty="0">
                <a:solidFill>
                  <a:srgbClr val="002060"/>
                </a:solidFill>
              </a:rPr>
              <a:t>Молодые профессионалы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2350979" y="4319996"/>
            <a:ext cx="4145208" cy="557936"/>
          </a:xfrm>
          <a:prstGeom prst="rect">
            <a:avLst/>
          </a:prstGeom>
          <a:solidFill>
            <a:schemeClr val="accent1">
              <a:lumMod val="20000"/>
              <a:lumOff val="80000"/>
              <a:alpha val="74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1" rIns="68580" bIns="34291" rtlCol="0" anchor="ctr"/>
          <a:lstStyle/>
          <a:p>
            <a:pPr algn="ctr"/>
            <a:r>
              <a:rPr lang="ru-RU" sz="1800" b="1" dirty="0">
                <a:solidFill>
                  <a:srgbClr val="002060"/>
                </a:solidFill>
              </a:rPr>
              <a:t>Поддержка семей, имеющих детей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195622" y="3512127"/>
            <a:ext cx="6303656" cy="586355"/>
          </a:xfrm>
          <a:prstGeom prst="rect">
            <a:avLst/>
          </a:prstGeom>
          <a:solidFill>
            <a:schemeClr val="accent1">
              <a:lumMod val="20000"/>
              <a:lumOff val="80000"/>
              <a:alpha val="74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1" rIns="68580" bIns="34291" rtlCol="0" anchor="ctr"/>
          <a:lstStyle/>
          <a:p>
            <a:pPr algn="ctr"/>
            <a:r>
              <a:rPr lang="ru-RU" sz="1800" b="1" dirty="0">
                <a:solidFill>
                  <a:srgbClr val="002060"/>
                </a:solidFill>
              </a:rPr>
              <a:t>Содействие занятости женщин – создание условий дошкольного образования для детей в возрасте до трех лет</a:t>
            </a:r>
          </a:p>
        </p:txBody>
      </p:sp>
    </p:spTree>
    <p:extLst>
      <p:ext uri="{BB962C8B-B14F-4D97-AF65-F5344CB8AC3E}">
        <p14:creationId xmlns:p14="http://schemas.microsoft.com/office/powerpoint/2010/main" xmlns="" val="4028692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/>
          <a:srcRect l="4328" t="19582" r="24901" b="9570"/>
          <a:stretch/>
        </p:blipFill>
        <p:spPr>
          <a:xfrm>
            <a:off x="-57619" y="39593"/>
            <a:ext cx="9175497" cy="5120989"/>
          </a:xfrm>
          <a:prstGeom prst="rect">
            <a:avLst/>
          </a:prstGeom>
        </p:spPr>
      </p:pic>
      <p:sp>
        <p:nvSpPr>
          <p:cNvPr id="11" name="Заголовок 1"/>
          <p:cNvSpPr txBox="1">
            <a:spLocks/>
          </p:cNvSpPr>
          <p:nvPr/>
        </p:nvSpPr>
        <p:spPr>
          <a:xfrm>
            <a:off x="792697" y="3809548"/>
            <a:ext cx="7276011" cy="568235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/>
              <a:ea typeface="+mj-ea"/>
              <a:cs typeface="+mj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8981" y="30973"/>
            <a:ext cx="7276011" cy="568235"/>
          </a:xfrm>
        </p:spPr>
        <p:txBody>
          <a:bodyPr>
            <a:normAutofit/>
          </a:bodyPr>
          <a:lstStyle/>
          <a:p>
            <a:pPr algn="ctr"/>
            <a:endParaRPr lang="ru-RU" sz="2100" b="1" dirty="0">
              <a:solidFill>
                <a:schemeClr val="bg1"/>
              </a:solidFill>
              <a:latin typeface="Muller Bold" pitchFamily="50" charset="-52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1061381" y="38233"/>
            <a:ext cx="7276011" cy="568235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1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uller Bold" pitchFamily="50" charset="-52"/>
              <a:ea typeface="+mj-ea"/>
              <a:cs typeface="+mj-cs"/>
            </a:endParaRPr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0" y="61243"/>
            <a:ext cx="9143999" cy="568235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1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uller Bold" pitchFamily="50" charset="-52"/>
                <a:ea typeface="+mj-ea"/>
                <a:cs typeface="+mj-cs"/>
              </a:rPr>
              <a:t>Региональный проект «Современная школа»</a:t>
            </a:r>
            <a:endParaRPr kumimoji="0" lang="ru-RU" sz="21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uller Bold" pitchFamily="50" charset="-52"/>
              <a:ea typeface="+mj-ea"/>
              <a:cs typeface="+mj-cs"/>
            </a:endParaRP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99386" y="2143154"/>
            <a:ext cx="4094426" cy="974126"/>
          </a:xfrm>
          <a:prstGeom prst="rect">
            <a:avLst/>
          </a:prstGeom>
        </p:spPr>
      </p:pic>
      <p:sp>
        <p:nvSpPr>
          <p:cNvPr id="24" name="Прямоугольник 23"/>
          <p:cNvSpPr/>
          <p:nvPr/>
        </p:nvSpPr>
        <p:spPr>
          <a:xfrm>
            <a:off x="-60962" y="-7594"/>
            <a:ext cx="9202580" cy="693254"/>
          </a:xfrm>
          <a:prstGeom prst="rect">
            <a:avLst/>
          </a:prstGeom>
          <a:solidFill>
            <a:srgbClr val="D63484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761"/>
          <a:stretch/>
        </p:blipFill>
        <p:spPr>
          <a:xfrm>
            <a:off x="-49865" y="706582"/>
            <a:ext cx="3700081" cy="1380598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42"/>
          <a:stretch/>
        </p:blipFill>
        <p:spPr>
          <a:xfrm>
            <a:off x="-90275" y="3399138"/>
            <a:ext cx="3891926" cy="1724351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241747" y="2157503"/>
            <a:ext cx="76392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6600" b="1" i="0" u="none" strike="noStrike" kern="1200" cap="none" spc="0" normalizeH="0" baseline="0" noProof="0" dirty="0">
              <a:ln>
                <a:noFill/>
              </a:ln>
              <a:solidFill>
                <a:srgbClr val="007518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" name="Заголовок 1"/>
          <p:cNvSpPr txBox="1">
            <a:spLocks/>
          </p:cNvSpPr>
          <p:nvPr/>
        </p:nvSpPr>
        <p:spPr>
          <a:xfrm>
            <a:off x="-14654" y="64177"/>
            <a:ext cx="9143999" cy="568235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uller Bold" pitchFamily="50" charset="-52"/>
                <a:ea typeface="+mj-ea"/>
                <a:cs typeface="+mj-cs"/>
              </a:rPr>
              <a:t>1</a:t>
            </a:r>
            <a:r>
              <a:rPr kumimoji="0" lang="ru-RU" sz="3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uller Bold" pitchFamily="50" charset="-52"/>
                <a:ea typeface="+mj-ea"/>
                <a:cs typeface="+mj-cs"/>
              </a:rPr>
              <a:t>. Дошкольное образование для детей до 3 лет</a:t>
            </a:r>
            <a:endParaRPr kumimoji="0" lang="ru-RU" sz="3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uller Bold" pitchFamily="50" charset="-52"/>
              <a:ea typeface="+mj-ea"/>
              <a:cs typeface="+mj-cs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0" y="2220819"/>
            <a:ext cx="3842011" cy="814779"/>
          </a:xfrm>
          <a:prstGeom prst="rect">
            <a:avLst/>
          </a:prstGeom>
          <a:solidFill>
            <a:srgbClr val="D63484">
              <a:alpha val="11000"/>
            </a:srgbClr>
          </a:solidFill>
          <a:ln>
            <a:solidFill>
              <a:srgbClr val="D6348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>
            <a:defPPr>
              <a:defRPr lang="ru-RU"/>
            </a:defPPr>
            <a:lvl1pPr algn="ctr">
              <a:defRPr sz="1800" b="1"/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ru-RU" sz="2000" dirty="0">
                <a:solidFill>
                  <a:schemeClr val="tx1"/>
                </a:solidFill>
              </a:rPr>
              <a:t>строительство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3200" dirty="0" smtClean="0">
                <a:solidFill>
                  <a:srgbClr val="007518"/>
                </a:solidFill>
              </a:rPr>
              <a:t>2</a:t>
            </a:r>
            <a:r>
              <a:rPr lang="ru-RU" sz="2000" dirty="0" smtClean="0">
                <a:solidFill>
                  <a:schemeClr val="tx1"/>
                </a:solidFill>
              </a:rPr>
              <a:t> детских садов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013685" y="489487"/>
            <a:ext cx="5206516" cy="1531088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defPPr>
              <a:defRPr lang="ru-RU"/>
            </a:defPPr>
            <a:lvl1pPr algn="r">
              <a:lnSpc>
                <a:spcPct val="90000"/>
              </a:lnSpc>
              <a:spcBef>
                <a:spcPct val="0"/>
              </a:spcBef>
              <a:buNone/>
              <a:defRPr sz="2800" b="1">
                <a:solidFill>
                  <a:srgbClr val="7330A5"/>
                </a:solidFill>
                <a:latin typeface="Muller Bold" pitchFamily="50" charset="-52"/>
                <a:ea typeface="+mj-ea"/>
                <a:cs typeface="+mj-cs"/>
              </a:defRPr>
            </a:lvl1pPr>
          </a:lstStyle>
          <a:p>
            <a:pPr algn="ctr"/>
            <a:r>
              <a:rPr lang="ru-RU" dirty="0" smtClean="0">
                <a:solidFill>
                  <a:srgbClr val="D63484"/>
                </a:solidFill>
              </a:rPr>
              <a:t>СОЗДАНИЕ НОВЫХ МЕСТ </a:t>
            </a:r>
          </a:p>
          <a:p>
            <a:pPr algn="ctr"/>
            <a:r>
              <a:rPr lang="ru-RU" dirty="0" smtClean="0">
                <a:solidFill>
                  <a:srgbClr val="D63484"/>
                </a:solidFill>
              </a:rPr>
              <a:t>В ДЕТСКИХ САДАХ 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090711" y="3563004"/>
            <a:ext cx="3311775" cy="814779"/>
          </a:xfrm>
          <a:prstGeom prst="rect">
            <a:avLst/>
          </a:prstGeom>
          <a:solidFill>
            <a:srgbClr val="D63484">
              <a:alpha val="11000"/>
            </a:srgbClr>
          </a:solidFill>
          <a:ln>
            <a:solidFill>
              <a:srgbClr val="D6348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>
            <a:defPPr>
              <a:defRPr lang="ru-RU"/>
            </a:defPPr>
            <a:lvl1pPr algn="ctr">
              <a:defRPr sz="1800" b="1"/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ru-RU" sz="3200" dirty="0" smtClean="0">
                <a:solidFill>
                  <a:srgbClr val="007518"/>
                </a:solidFill>
              </a:rPr>
              <a:t>170 </a:t>
            </a:r>
            <a:r>
              <a:rPr lang="ru-RU" sz="2000" dirty="0" smtClean="0">
                <a:solidFill>
                  <a:schemeClr val="tx1"/>
                </a:solidFill>
              </a:rPr>
              <a:t>дополнительных дошкольных мест </a:t>
            </a:r>
          </a:p>
        </p:txBody>
      </p:sp>
    </p:spTree>
    <p:extLst>
      <p:ext uri="{BB962C8B-B14F-4D97-AF65-F5344CB8AC3E}">
        <p14:creationId xmlns:p14="http://schemas.microsoft.com/office/powerpoint/2010/main" xmlns="" val="575816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"/>
          <p:cNvSpPr txBox="1">
            <a:spLocks/>
          </p:cNvSpPr>
          <p:nvPr/>
        </p:nvSpPr>
        <p:spPr>
          <a:xfrm>
            <a:off x="792697" y="3809549"/>
            <a:ext cx="7276011" cy="568235"/>
          </a:xfrm>
          <a:prstGeom prst="rect">
            <a:avLst/>
          </a:prstGeom>
        </p:spPr>
        <p:txBody>
          <a:bodyPr vert="horz" lIns="68580" tIns="34291" rIns="68580" bIns="34291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1400" b="1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8981" y="30974"/>
            <a:ext cx="7276011" cy="568235"/>
          </a:xfrm>
        </p:spPr>
        <p:txBody>
          <a:bodyPr>
            <a:normAutofit/>
          </a:bodyPr>
          <a:lstStyle/>
          <a:p>
            <a:pPr algn="ctr"/>
            <a:endParaRPr lang="ru-RU" sz="2100" b="1" dirty="0">
              <a:solidFill>
                <a:schemeClr val="bg1"/>
              </a:solidFill>
              <a:latin typeface="Muller Bold" pitchFamily="50" charset="-52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1061382" y="38236"/>
            <a:ext cx="7276011" cy="568235"/>
          </a:xfrm>
          <a:prstGeom prst="rect">
            <a:avLst/>
          </a:prstGeom>
        </p:spPr>
        <p:txBody>
          <a:bodyPr vert="horz" lIns="68580" tIns="34291" rIns="68580" bIns="34291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2100" b="1" dirty="0">
              <a:solidFill>
                <a:schemeClr val="bg1"/>
              </a:solidFill>
              <a:latin typeface="Muller Bold" pitchFamily="50" charset="-52"/>
            </a:endParaRPr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3" y="61245"/>
            <a:ext cx="9143999" cy="568235"/>
          </a:xfrm>
          <a:prstGeom prst="rect">
            <a:avLst/>
          </a:prstGeom>
        </p:spPr>
        <p:txBody>
          <a:bodyPr vert="horz" lIns="68580" tIns="34291" rIns="68580" bIns="34291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100" b="1" dirty="0">
                <a:solidFill>
                  <a:schemeClr val="bg1"/>
                </a:solidFill>
                <a:latin typeface="Muller Bold" pitchFamily="50" charset="-52"/>
              </a:rPr>
              <a:t>Региональный проект «Современная школа»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3"/>
          <a:srcRect l="4328" t="19582" r="24901" b="9570"/>
          <a:stretch/>
        </p:blipFill>
        <p:spPr>
          <a:xfrm>
            <a:off x="1" y="2801"/>
            <a:ext cx="9175497" cy="5120989"/>
          </a:xfrm>
          <a:prstGeom prst="rect">
            <a:avLst/>
          </a:prstGeom>
          <a:solidFill>
            <a:srgbClr val="7330A5"/>
          </a:solidFill>
          <a:ln>
            <a:noFill/>
          </a:ln>
        </p:spPr>
      </p:pic>
      <p:sp>
        <p:nvSpPr>
          <p:cNvPr id="26" name="Прямоугольник 25"/>
          <p:cNvSpPr/>
          <p:nvPr/>
        </p:nvSpPr>
        <p:spPr>
          <a:xfrm>
            <a:off x="1" y="2801"/>
            <a:ext cx="9175497" cy="693255"/>
          </a:xfrm>
          <a:prstGeom prst="rect">
            <a:avLst/>
          </a:prstGeom>
          <a:solidFill>
            <a:srgbClr val="428642"/>
          </a:solidFill>
          <a:ln>
            <a:solidFill>
              <a:srgbClr val="4286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1" rIns="68580" bIns="34291" rtlCol="0" anchor="ctr"/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ru-RU" sz="3000" b="1" dirty="0">
                <a:solidFill>
                  <a:schemeClr val="bg1"/>
                </a:solidFill>
                <a:latin typeface="Muller Bold" pitchFamily="50" charset="-52"/>
                <a:ea typeface="+mj-ea"/>
                <a:cs typeface="+mj-cs"/>
              </a:rPr>
              <a:t> </a:t>
            </a:r>
            <a:r>
              <a:rPr lang="ru-RU" sz="3000" b="1" dirty="0" smtClean="0">
                <a:solidFill>
                  <a:schemeClr val="bg1"/>
                </a:solidFill>
                <a:latin typeface="Muller Bold" pitchFamily="50" charset="-52"/>
                <a:ea typeface="+mj-ea"/>
                <a:cs typeface="+mj-cs"/>
              </a:rPr>
              <a:t>2. </a:t>
            </a:r>
            <a:r>
              <a:rPr lang="ru-RU" sz="3000" b="1" dirty="0">
                <a:solidFill>
                  <a:schemeClr val="bg1"/>
                </a:solidFill>
                <a:latin typeface="Muller Bold" pitchFamily="50" charset="-52"/>
                <a:ea typeface="+mj-ea"/>
                <a:cs typeface="+mj-cs"/>
              </a:rPr>
              <a:t>Современная школа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013685" y="489487"/>
            <a:ext cx="5206516" cy="1531088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defPPr>
              <a:defRPr lang="ru-RU"/>
            </a:defPPr>
            <a:lvl1pPr algn="r">
              <a:lnSpc>
                <a:spcPct val="90000"/>
              </a:lnSpc>
              <a:spcBef>
                <a:spcPct val="0"/>
              </a:spcBef>
              <a:buNone/>
              <a:defRPr sz="2800" b="1">
                <a:solidFill>
                  <a:srgbClr val="7330A5"/>
                </a:solidFill>
                <a:latin typeface="Muller Bold" pitchFamily="50" charset="-52"/>
                <a:ea typeface="+mj-ea"/>
                <a:cs typeface="+mj-cs"/>
              </a:defRPr>
            </a:lvl1pPr>
          </a:lstStyle>
          <a:p>
            <a:pPr algn="ctr"/>
            <a:r>
              <a:rPr lang="ru-RU" dirty="0" smtClean="0">
                <a:solidFill>
                  <a:srgbClr val="428642"/>
                </a:solidFill>
              </a:rPr>
              <a:t>СОЗДАНИЕ НОВЫХ МЕСТ </a:t>
            </a:r>
          </a:p>
          <a:p>
            <a:pPr algn="ctr"/>
            <a:r>
              <a:rPr lang="ru-RU" dirty="0" smtClean="0">
                <a:solidFill>
                  <a:srgbClr val="428642"/>
                </a:solidFill>
              </a:rPr>
              <a:t>В ШКОЛАХ </a:t>
            </a:r>
          </a:p>
        </p:txBody>
      </p:sp>
      <p:graphicFrame>
        <p:nvGraphicFramePr>
          <p:cNvPr id="24" name="Диаграмма 23"/>
          <p:cNvGraphicFramePr/>
          <p:nvPr>
            <p:extLst>
              <p:ext uri="{D42A27DB-BD31-4B8C-83A1-F6EECF244321}">
                <p14:modId xmlns:p14="http://schemas.microsoft.com/office/powerpoint/2010/main" xmlns="" val="4090104900"/>
              </p:ext>
            </p:extLst>
          </p:nvPr>
        </p:nvGraphicFramePr>
        <p:xfrm>
          <a:off x="-608106" y="475801"/>
          <a:ext cx="4063498" cy="29231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5" name="TextBox 6"/>
          <p:cNvSpPr txBox="1"/>
          <p:nvPr/>
        </p:nvSpPr>
        <p:spPr>
          <a:xfrm>
            <a:off x="2052250" y="2183592"/>
            <a:ext cx="21911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b="1" dirty="0" smtClean="0"/>
              <a:t>Школьников в </a:t>
            </a:r>
            <a:r>
              <a:rPr lang="en-US" sz="1600" b="1" dirty="0" smtClean="0"/>
              <a:t>I</a:t>
            </a:r>
            <a:r>
              <a:rPr lang="ru-RU" sz="1600" b="1" dirty="0" smtClean="0"/>
              <a:t> смену</a:t>
            </a:r>
            <a:r>
              <a:rPr lang="en-US" sz="1600" b="1" dirty="0" smtClean="0"/>
              <a:t> </a:t>
            </a:r>
            <a:endParaRPr lang="ru-RU" sz="1600" b="1" dirty="0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2261" t="29943" b="37938"/>
          <a:stretch/>
        </p:blipFill>
        <p:spPr>
          <a:xfrm>
            <a:off x="311953" y="3615498"/>
            <a:ext cx="754956" cy="884665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5059938" y="1717068"/>
            <a:ext cx="4133623" cy="890041"/>
          </a:xfrm>
          <a:prstGeom prst="rect">
            <a:avLst/>
          </a:prstGeom>
          <a:solidFill>
            <a:srgbClr val="428642">
              <a:alpha val="20000"/>
            </a:srgbClr>
          </a:solidFill>
          <a:ln>
            <a:solidFill>
              <a:srgbClr val="4286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>
            <a:defPPr>
              <a:defRPr lang="ru-RU"/>
            </a:defPPr>
            <a:lvl1pPr algn="ctr">
              <a:defRPr sz="1800" b="1"/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ru-RU" sz="2000" dirty="0" smtClean="0">
                <a:solidFill>
                  <a:srgbClr val="007518"/>
                </a:solidFill>
              </a:rPr>
              <a:t>строительство</a:t>
            </a:r>
            <a:r>
              <a:rPr lang="ru-RU" sz="2000" dirty="0" smtClean="0">
                <a:solidFill>
                  <a:schemeClr val="tx1"/>
                </a:solidFill>
              </a:rPr>
              <a:t> блока на </a:t>
            </a:r>
            <a:r>
              <a:rPr lang="ru-RU" sz="3200" dirty="0">
                <a:solidFill>
                  <a:srgbClr val="007518"/>
                </a:solidFill>
              </a:rPr>
              <a:t>2</a:t>
            </a:r>
            <a:r>
              <a:rPr lang="ru-RU" sz="3200" dirty="0" smtClean="0">
                <a:solidFill>
                  <a:srgbClr val="007518"/>
                </a:solidFill>
              </a:rPr>
              <a:t>00</a:t>
            </a:r>
            <a:r>
              <a:rPr lang="ru-RU" sz="2000" dirty="0" smtClean="0">
                <a:solidFill>
                  <a:schemeClr val="tx1"/>
                </a:solidFill>
              </a:rPr>
              <a:t> мест </a:t>
            </a:r>
          </a:p>
          <a:p>
            <a:r>
              <a:rPr lang="ru-RU" sz="2000" dirty="0" smtClean="0">
                <a:solidFill>
                  <a:schemeClr val="tx1"/>
                </a:solidFill>
              </a:rPr>
              <a:t>в ст. Красноярской 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9" name="TextBox 6"/>
          <p:cNvSpPr txBox="1"/>
          <p:nvPr/>
        </p:nvSpPr>
        <p:spPr>
          <a:xfrm>
            <a:off x="1341120" y="3268149"/>
            <a:ext cx="3718819" cy="694699"/>
          </a:xfrm>
          <a:prstGeom prst="rect">
            <a:avLst/>
          </a:prstGeom>
          <a:solidFill>
            <a:srgbClr val="428642">
              <a:alpha val="20000"/>
            </a:srgbClr>
          </a:solidFill>
          <a:ln>
            <a:solidFill>
              <a:srgbClr val="4286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>
            <a:defPPr>
              <a:defRPr lang="ru-RU"/>
            </a:defPPr>
            <a:lvl1pPr algn="ctr">
              <a:defRPr sz="2000" b="1"/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ru-RU" sz="2400">
                <a:solidFill>
                  <a:srgbClr val="007518"/>
                </a:solidFill>
              </a:rPr>
              <a:t>реконструкция</a:t>
            </a:r>
            <a:r>
              <a:rPr lang="ru-RU" sz="2400">
                <a:solidFill>
                  <a:schemeClr val="tx1"/>
                </a:solidFill>
              </a:rPr>
              <a:t> лицея № 1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341120" y="4101662"/>
            <a:ext cx="3771878" cy="849422"/>
          </a:xfrm>
          <a:prstGeom prst="rect">
            <a:avLst/>
          </a:prstGeom>
          <a:solidFill>
            <a:srgbClr val="428642">
              <a:alpha val="20000"/>
            </a:srgbClr>
          </a:solidFill>
          <a:ln>
            <a:solidFill>
              <a:srgbClr val="4286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>
            <a:defPPr>
              <a:defRPr lang="ru-RU"/>
            </a:defPPr>
            <a:lvl1pPr algn="ctr">
              <a:defRPr sz="1800" b="1"/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ru-RU" sz="2800">
                <a:solidFill>
                  <a:srgbClr val="007518"/>
                </a:solidFill>
              </a:rPr>
              <a:t>2 </a:t>
            </a:r>
            <a:r>
              <a:rPr lang="ru-RU" sz="2000">
                <a:solidFill>
                  <a:schemeClr val="tx1"/>
                </a:solidFill>
              </a:rPr>
              <a:t>школы «Точки роста»</a:t>
            </a:r>
            <a:r>
              <a:rPr lang="en-US" sz="2000">
                <a:solidFill>
                  <a:schemeClr val="tx1"/>
                </a:solidFill>
              </a:rPr>
              <a:t> </a:t>
            </a:r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1613" r="4069"/>
          <a:stretch/>
        </p:blipFill>
        <p:spPr>
          <a:xfrm>
            <a:off x="5252774" y="2753054"/>
            <a:ext cx="3922724" cy="2404024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0252" r="28940" b="70445"/>
          <a:stretch/>
        </p:blipFill>
        <p:spPr>
          <a:xfrm>
            <a:off x="3274771" y="1345848"/>
            <a:ext cx="886134" cy="640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97865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/>
          <a:srcRect l="4328" t="19582" r="24901" b="9570"/>
          <a:stretch/>
        </p:blipFill>
        <p:spPr>
          <a:xfrm>
            <a:off x="0" y="78594"/>
            <a:ext cx="9175497" cy="5120989"/>
          </a:xfrm>
          <a:prstGeom prst="rect">
            <a:avLst/>
          </a:prstGeom>
        </p:spPr>
      </p:pic>
      <p:sp>
        <p:nvSpPr>
          <p:cNvPr id="11" name="Заголовок 1"/>
          <p:cNvSpPr txBox="1">
            <a:spLocks/>
          </p:cNvSpPr>
          <p:nvPr/>
        </p:nvSpPr>
        <p:spPr>
          <a:xfrm>
            <a:off x="792697" y="3809549"/>
            <a:ext cx="7276011" cy="568235"/>
          </a:xfrm>
          <a:prstGeom prst="rect">
            <a:avLst/>
          </a:prstGeom>
        </p:spPr>
        <p:txBody>
          <a:bodyPr vert="horz" lIns="68580" tIns="34291" rIns="68580" bIns="34291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1400" b="1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8981" y="30974"/>
            <a:ext cx="7276011" cy="568235"/>
          </a:xfrm>
        </p:spPr>
        <p:txBody>
          <a:bodyPr>
            <a:normAutofit/>
          </a:bodyPr>
          <a:lstStyle/>
          <a:p>
            <a:pPr algn="ctr"/>
            <a:endParaRPr lang="ru-RU" sz="2100" b="1" dirty="0">
              <a:solidFill>
                <a:schemeClr val="bg1"/>
              </a:solidFill>
              <a:latin typeface="Muller Bold" pitchFamily="50" charset="-52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1061382" y="38236"/>
            <a:ext cx="7276011" cy="568235"/>
          </a:xfrm>
          <a:prstGeom prst="rect">
            <a:avLst/>
          </a:prstGeom>
        </p:spPr>
        <p:txBody>
          <a:bodyPr vert="horz" lIns="68580" tIns="34291" rIns="68580" bIns="34291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2100" b="1" dirty="0">
              <a:solidFill>
                <a:schemeClr val="bg1"/>
              </a:solidFill>
              <a:latin typeface="Muller Bold" pitchFamily="50" charset="-52"/>
            </a:endParaRPr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3" y="61245"/>
            <a:ext cx="9143999" cy="568235"/>
          </a:xfrm>
          <a:prstGeom prst="rect">
            <a:avLst/>
          </a:prstGeom>
        </p:spPr>
        <p:txBody>
          <a:bodyPr vert="horz" lIns="68580" tIns="34291" rIns="68580" bIns="34291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100" b="1" dirty="0">
                <a:solidFill>
                  <a:schemeClr val="bg1"/>
                </a:solidFill>
                <a:latin typeface="Muller Bold" pitchFamily="50" charset="-52"/>
              </a:rPr>
              <a:t>Региональный проект «Современная школа»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0" y="-3075"/>
            <a:ext cx="9152716" cy="693254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1" rIns="68580" bIns="34291" rtlCol="0" anchor="ctr"/>
          <a:lstStyle/>
          <a:p>
            <a:pPr algn="ctr"/>
            <a:endParaRPr lang="ru-RU" dirty="0"/>
          </a:p>
        </p:txBody>
      </p:sp>
      <p:pic>
        <p:nvPicPr>
          <p:cNvPr id="33" name="Google Shape;262;p20"/>
          <p:cNvPicPr preferRelativeResize="0"/>
          <p:nvPr/>
        </p:nvPicPr>
        <p:blipFill>
          <a:blip r:embed="rId4" cstate="print"/>
          <a:stretch>
            <a:fillRect/>
          </a:stretch>
        </p:blipFill>
        <p:spPr>
          <a:xfrm>
            <a:off x="64951" y="3153920"/>
            <a:ext cx="3726239" cy="187949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8078" y="1012205"/>
            <a:ext cx="690732" cy="698003"/>
          </a:xfrm>
          <a:prstGeom prst="rect">
            <a:avLst/>
          </a:prstGeom>
        </p:spPr>
      </p:pic>
      <p:sp>
        <p:nvSpPr>
          <p:cNvPr id="26" name="Заголовок 1"/>
          <p:cNvSpPr txBox="1">
            <a:spLocks/>
          </p:cNvSpPr>
          <p:nvPr/>
        </p:nvSpPr>
        <p:spPr>
          <a:xfrm>
            <a:off x="127387" y="64295"/>
            <a:ext cx="9143999" cy="568235"/>
          </a:xfrm>
          <a:prstGeom prst="rect">
            <a:avLst/>
          </a:prstGeom>
        </p:spPr>
        <p:txBody>
          <a:bodyPr vert="horz" lIns="68580" tIns="34291" rIns="68580" bIns="34291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000" b="1" dirty="0">
                <a:solidFill>
                  <a:schemeClr val="bg1"/>
                </a:solidFill>
                <a:latin typeface="Muller Bold" pitchFamily="50" charset="-52"/>
              </a:rPr>
              <a:t>3</a:t>
            </a:r>
            <a:r>
              <a:rPr lang="ru-RU" sz="3000" b="1" dirty="0" smtClean="0">
                <a:solidFill>
                  <a:schemeClr val="bg1"/>
                </a:solidFill>
                <a:latin typeface="Muller Bold" pitchFamily="50" charset="-52"/>
              </a:rPr>
              <a:t>. </a:t>
            </a:r>
            <a:r>
              <a:rPr lang="ru-RU" sz="3000" b="1" dirty="0">
                <a:solidFill>
                  <a:schemeClr val="bg1"/>
                </a:solidFill>
                <a:latin typeface="Muller Bold" pitchFamily="50" charset="-52"/>
              </a:rPr>
              <a:t>Цифровая образовательная среда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791190" y="2412222"/>
            <a:ext cx="2386699" cy="612449"/>
          </a:xfrm>
          <a:prstGeom prst="rect">
            <a:avLst/>
          </a:prstGeom>
          <a:solidFill>
            <a:srgbClr val="C65910">
              <a:alpha val="10000"/>
            </a:srgbClr>
          </a:solidFill>
          <a:ln>
            <a:solidFill>
              <a:srgbClr val="C6591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>
            <a:defPPr>
              <a:defRPr lang="ru-RU"/>
            </a:defPPr>
            <a:lvl1pPr algn="ctr">
              <a:defRPr sz="1800" b="1"/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ru-RU" sz="3200" dirty="0" smtClean="0">
                <a:solidFill>
                  <a:srgbClr val="007518"/>
                </a:solidFill>
              </a:rPr>
              <a:t>1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000" dirty="0" smtClean="0">
                <a:solidFill>
                  <a:schemeClr val="tx1"/>
                </a:solidFill>
              </a:rPr>
              <a:t>школа-интернат</a:t>
            </a:r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28033" y="1328726"/>
            <a:ext cx="2309535" cy="2309535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4264168" y="3827920"/>
            <a:ext cx="4712677" cy="1128326"/>
          </a:xfrm>
          <a:prstGeom prst="rect">
            <a:avLst/>
          </a:prstGeom>
          <a:solidFill>
            <a:srgbClr val="C65910">
              <a:alpha val="11000"/>
            </a:srgbClr>
          </a:solidFill>
          <a:ln>
            <a:solidFill>
              <a:srgbClr val="C6591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>
            <a:defPPr>
              <a:defRPr lang="ru-RU"/>
            </a:defPPr>
            <a:lvl1pPr algn="ctr">
              <a:defRPr sz="1800" b="1"/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/>
            <a:r>
              <a:rPr lang="ru-RU" sz="3200" dirty="0" smtClean="0">
                <a:solidFill>
                  <a:srgbClr val="007518"/>
                </a:solidFill>
              </a:rPr>
              <a:t>100% </a:t>
            </a:r>
            <a:r>
              <a:rPr lang="ru-RU" sz="2000" dirty="0" smtClean="0">
                <a:solidFill>
                  <a:schemeClr val="tx1"/>
                </a:solidFill>
              </a:rPr>
              <a:t>школ - интернет со скоростью доступа не менее 50 Мб/с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285174" y="1829270"/>
            <a:ext cx="2076335" cy="612449"/>
          </a:xfrm>
          <a:prstGeom prst="rect">
            <a:avLst/>
          </a:prstGeom>
          <a:solidFill>
            <a:srgbClr val="C65910">
              <a:alpha val="11000"/>
            </a:srgbClr>
          </a:solidFill>
          <a:ln>
            <a:solidFill>
              <a:srgbClr val="C6591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>
            <a:defPPr>
              <a:defRPr lang="ru-RU"/>
            </a:defPPr>
            <a:lvl1pPr algn="ctr">
              <a:defRPr sz="1800" b="1"/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ru-RU" sz="3200" dirty="0" smtClean="0">
                <a:solidFill>
                  <a:srgbClr val="007518"/>
                </a:solidFill>
              </a:rPr>
              <a:t>6 </a:t>
            </a:r>
            <a:r>
              <a:rPr lang="ru-RU" sz="2000" dirty="0" smtClean="0">
                <a:solidFill>
                  <a:schemeClr val="tx1"/>
                </a:solidFill>
              </a:rPr>
              <a:t>школ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604041" y="852652"/>
            <a:ext cx="5983014" cy="867930"/>
          </a:xfrm>
          <a:prstGeom prst="rect">
            <a:avLst/>
          </a:prstGeom>
        </p:spPr>
        <p:txBody>
          <a:bodyPr vert="horz" lIns="68580" tIns="34290" rIns="68580" bIns="34290" rtlCol="0" anchor="ctr">
            <a:normAutofit fontScale="92500"/>
          </a:bodyPr>
          <a:lstStyle>
            <a:defPPr>
              <a:defRPr lang="ru-RU"/>
            </a:defPPr>
            <a:lvl1pPr algn="r">
              <a:lnSpc>
                <a:spcPct val="90000"/>
              </a:lnSpc>
              <a:spcBef>
                <a:spcPct val="0"/>
              </a:spcBef>
              <a:buNone/>
              <a:defRPr sz="2800" b="1">
                <a:solidFill>
                  <a:srgbClr val="7330A5"/>
                </a:solidFill>
                <a:latin typeface="Muller Bold" pitchFamily="50" charset="-52"/>
                <a:ea typeface="+mj-ea"/>
                <a:cs typeface="+mj-cs"/>
              </a:defRPr>
            </a:lvl1pPr>
          </a:lstStyle>
          <a:p>
            <a:pPr algn="l"/>
            <a:r>
              <a:rPr lang="ru-RU" dirty="0" smtClean="0">
                <a:solidFill>
                  <a:srgbClr val="C65910"/>
                </a:solidFill>
              </a:rPr>
              <a:t>ЦЕЛЕВАЯ МОДЕЛЬ ЦИФРОВОЙ ОБРАЗОВАТЕЛЬНОЙ СРЕДЫ</a:t>
            </a:r>
          </a:p>
        </p:txBody>
      </p:sp>
    </p:spTree>
    <p:extLst>
      <p:ext uri="{BB962C8B-B14F-4D97-AF65-F5344CB8AC3E}">
        <p14:creationId xmlns:p14="http://schemas.microsoft.com/office/powerpoint/2010/main" xmlns="" val="1529905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/>
          <a:srcRect l="4328" t="19582" r="24901" b="9570"/>
          <a:stretch/>
        </p:blipFill>
        <p:spPr>
          <a:xfrm>
            <a:off x="-244034" y="61243"/>
            <a:ext cx="9175497" cy="5120989"/>
          </a:xfrm>
          <a:prstGeom prst="rect">
            <a:avLst/>
          </a:prstGeom>
        </p:spPr>
      </p:pic>
      <p:sp>
        <p:nvSpPr>
          <p:cNvPr id="11" name="Заголовок 1"/>
          <p:cNvSpPr txBox="1">
            <a:spLocks/>
          </p:cNvSpPr>
          <p:nvPr/>
        </p:nvSpPr>
        <p:spPr>
          <a:xfrm>
            <a:off x="792697" y="3809548"/>
            <a:ext cx="7276011" cy="568235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1400" b="1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8981" y="30973"/>
            <a:ext cx="7276011" cy="568235"/>
          </a:xfrm>
        </p:spPr>
        <p:txBody>
          <a:bodyPr>
            <a:normAutofit/>
          </a:bodyPr>
          <a:lstStyle/>
          <a:p>
            <a:pPr algn="ctr"/>
            <a:endParaRPr lang="ru-RU" sz="2100" b="1" dirty="0">
              <a:solidFill>
                <a:schemeClr val="bg1"/>
              </a:solidFill>
              <a:latin typeface="Muller Bold" pitchFamily="50" charset="-52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1061381" y="38233"/>
            <a:ext cx="7276011" cy="568235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2100" b="1" dirty="0">
              <a:solidFill>
                <a:schemeClr val="bg1"/>
              </a:solidFill>
              <a:latin typeface="Muller Bold" pitchFamily="50" charset="-52"/>
            </a:endParaRPr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0" y="61243"/>
            <a:ext cx="9143999" cy="568235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100" b="1" dirty="0" smtClean="0">
                <a:solidFill>
                  <a:schemeClr val="bg1"/>
                </a:solidFill>
                <a:latin typeface="Muller Bold" pitchFamily="50" charset="-52"/>
              </a:rPr>
              <a:t>Региональный проект «Современная школа»</a:t>
            </a:r>
            <a:endParaRPr lang="ru-RU" sz="2100" b="1" dirty="0">
              <a:solidFill>
                <a:schemeClr val="bg1"/>
              </a:solidFill>
              <a:latin typeface="Muller Bold" pitchFamily="50" charset="-52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-244034" y="-4822"/>
            <a:ext cx="9392515" cy="693254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 dirty="0"/>
          </a:p>
        </p:txBody>
      </p:sp>
      <p:sp>
        <p:nvSpPr>
          <p:cNvPr id="33" name="Заголовок 1"/>
          <p:cNvSpPr txBox="1">
            <a:spLocks/>
          </p:cNvSpPr>
          <p:nvPr/>
        </p:nvSpPr>
        <p:spPr>
          <a:xfrm>
            <a:off x="31523" y="67272"/>
            <a:ext cx="9101659" cy="568235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000" b="1" dirty="0" smtClean="0">
                <a:solidFill>
                  <a:schemeClr val="bg1"/>
                </a:solidFill>
                <a:latin typeface="Muller Bold" pitchFamily="50" charset="-52"/>
              </a:rPr>
              <a:t> 4. Успех каждого ребенка</a:t>
            </a:r>
            <a:endParaRPr lang="ru-RU" sz="3000" b="1" dirty="0">
              <a:solidFill>
                <a:schemeClr val="bg1"/>
              </a:solidFill>
              <a:latin typeface="Muller Bold" pitchFamily="50" charset="-52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222171" y="749948"/>
            <a:ext cx="5983014" cy="867930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defPPr>
              <a:defRPr lang="ru-RU"/>
            </a:defPPr>
            <a:lvl1pPr algn="r">
              <a:lnSpc>
                <a:spcPct val="90000"/>
              </a:lnSpc>
              <a:spcBef>
                <a:spcPct val="0"/>
              </a:spcBef>
              <a:buNone/>
              <a:defRPr sz="2800" b="1">
                <a:solidFill>
                  <a:srgbClr val="7330A5"/>
                </a:solidFill>
                <a:latin typeface="Muller Bold" pitchFamily="50" charset="-52"/>
                <a:ea typeface="+mj-ea"/>
                <a:cs typeface="+mj-cs"/>
              </a:defRPr>
            </a:lvl1pPr>
          </a:lstStyle>
          <a:p>
            <a:pPr algn="l"/>
            <a:r>
              <a:rPr lang="ru-RU" dirty="0"/>
              <a:t>ТЕХНОПАРК </a:t>
            </a:r>
            <a:r>
              <a:rPr lang="ru-RU" dirty="0" smtClean="0"/>
              <a:t>«КВАНТОРИУМ» </a:t>
            </a:r>
          </a:p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модель «Стандарт» в г. Волгодонске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161104" y="1800608"/>
            <a:ext cx="2064039" cy="757630"/>
          </a:xfrm>
          <a:prstGeom prst="rect">
            <a:avLst/>
          </a:prstGeom>
          <a:solidFill>
            <a:srgbClr val="7330A5">
              <a:alpha val="11000"/>
            </a:srgbClr>
          </a:solidFill>
          <a:ln>
            <a:solidFill>
              <a:srgbClr val="7330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>
            <a:defPPr>
              <a:defRPr lang="ru-RU"/>
            </a:defPPr>
            <a:lvl1pPr algn="ctr">
              <a:defRPr sz="1800" b="1"/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ru-RU" sz="3200" dirty="0" smtClean="0">
                <a:solidFill>
                  <a:srgbClr val="007518"/>
                </a:solidFill>
              </a:rPr>
              <a:t>800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000" dirty="0" smtClean="0">
                <a:solidFill>
                  <a:schemeClr val="tx1"/>
                </a:solidFill>
              </a:rPr>
              <a:t>детей обучаются 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712823" y="1766839"/>
            <a:ext cx="3359291" cy="791399"/>
          </a:xfrm>
          <a:prstGeom prst="rect">
            <a:avLst/>
          </a:prstGeom>
          <a:solidFill>
            <a:srgbClr val="7330A5">
              <a:alpha val="11000"/>
            </a:srgbClr>
          </a:solidFill>
          <a:ln>
            <a:solidFill>
              <a:srgbClr val="7330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>
            <a:defPPr>
              <a:defRPr lang="ru-RU"/>
            </a:defPPr>
            <a:lvl1pPr algn="ctr">
              <a:defRPr sz="1800" b="1"/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ru-RU" sz="3200" dirty="0" smtClean="0">
                <a:solidFill>
                  <a:srgbClr val="007518"/>
                </a:solidFill>
              </a:rPr>
              <a:t>3500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000" dirty="0" smtClean="0">
                <a:solidFill>
                  <a:schemeClr val="tx1"/>
                </a:solidFill>
              </a:rPr>
              <a:t>детей принимают участие в мероприятиях</a:t>
            </a:r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26" name="Рисунок 25" descr="C:\Users\Оператор\Downloads\30-06-2019_17-59-17\3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44037" y="3151316"/>
            <a:ext cx="3264486" cy="1911210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TextBox 37"/>
          <p:cNvSpPr txBox="1"/>
          <p:nvPr/>
        </p:nvSpPr>
        <p:spPr>
          <a:xfrm>
            <a:off x="4058810" y="4208123"/>
            <a:ext cx="4872653" cy="791399"/>
          </a:xfrm>
          <a:prstGeom prst="rect">
            <a:avLst/>
          </a:prstGeom>
          <a:solidFill>
            <a:srgbClr val="7330A5">
              <a:alpha val="11000"/>
            </a:srgbClr>
          </a:solidFill>
          <a:ln>
            <a:solidFill>
              <a:srgbClr val="7330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>
            <a:defPPr>
              <a:defRPr lang="ru-RU"/>
            </a:defPPr>
            <a:lvl1pPr algn="ctr">
              <a:defRPr sz="1800" b="1"/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ru-RU" sz="3200" dirty="0" smtClean="0">
                <a:solidFill>
                  <a:srgbClr val="007518"/>
                </a:solidFill>
              </a:rPr>
              <a:t>2833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000" dirty="0" smtClean="0">
                <a:solidFill>
                  <a:schemeClr val="tx1"/>
                </a:solidFill>
              </a:rPr>
              <a:t>школьника – участники уроков «</a:t>
            </a:r>
            <a:r>
              <a:rPr lang="ru-RU" sz="2000" dirty="0" err="1" smtClean="0">
                <a:solidFill>
                  <a:schemeClr val="tx1"/>
                </a:solidFill>
              </a:rPr>
              <a:t>ПроеКТОриЯ</a:t>
            </a:r>
            <a:r>
              <a:rPr lang="ru-RU" sz="2000" dirty="0" smtClean="0">
                <a:solidFill>
                  <a:schemeClr val="tx1"/>
                </a:solidFill>
              </a:rPr>
              <a:t>» к концу 2024 года</a:t>
            </a:r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39" name="Рисунок 3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37379" y="2633131"/>
            <a:ext cx="2001914" cy="1473790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3691" r="29349" b="24128"/>
          <a:stretch/>
        </p:blipFill>
        <p:spPr>
          <a:xfrm>
            <a:off x="4019407" y="2913546"/>
            <a:ext cx="1010194" cy="80927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381"/>
          <a:stretch/>
        </p:blipFill>
        <p:spPr>
          <a:xfrm>
            <a:off x="-247827" y="693197"/>
            <a:ext cx="3268275" cy="2006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67631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/>
          <a:srcRect l="4328" t="19582" r="24901" b="9570"/>
          <a:stretch/>
        </p:blipFill>
        <p:spPr>
          <a:xfrm>
            <a:off x="-31497" y="22511"/>
            <a:ext cx="9175497" cy="5120989"/>
          </a:xfrm>
          <a:prstGeom prst="rect">
            <a:avLst/>
          </a:prstGeom>
          <a:solidFill>
            <a:srgbClr val="31AA31"/>
          </a:solidFill>
        </p:spPr>
      </p:pic>
      <p:sp>
        <p:nvSpPr>
          <p:cNvPr id="11" name="Заголовок 1"/>
          <p:cNvSpPr txBox="1">
            <a:spLocks/>
          </p:cNvSpPr>
          <p:nvPr/>
        </p:nvSpPr>
        <p:spPr>
          <a:xfrm>
            <a:off x="792697" y="3809549"/>
            <a:ext cx="7276011" cy="568235"/>
          </a:xfrm>
          <a:prstGeom prst="rect">
            <a:avLst/>
          </a:prstGeom>
        </p:spPr>
        <p:txBody>
          <a:bodyPr vert="horz" lIns="68580" tIns="34291" rIns="68580" bIns="34291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1400" b="1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8981" y="30974"/>
            <a:ext cx="7276011" cy="568235"/>
          </a:xfrm>
        </p:spPr>
        <p:txBody>
          <a:bodyPr>
            <a:normAutofit/>
          </a:bodyPr>
          <a:lstStyle/>
          <a:p>
            <a:pPr algn="ctr"/>
            <a:endParaRPr lang="ru-RU" sz="2100" b="1" dirty="0">
              <a:solidFill>
                <a:schemeClr val="bg1"/>
              </a:solidFill>
              <a:latin typeface="Muller Bold" pitchFamily="50" charset="-52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-31497" y="-13483"/>
            <a:ext cx="9175497" cy="693254"/>
          </a:xfrm>
          <a:prstGeom prst="rect">
            <a:avLst/>
          </a:prstGeom>
          <a:solidFill>
            <a:srgbClr val="319AFF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1" rIns="68580" bIns="34291" rtlCol="0" anchor="ctr"/>
          <a:lstStyle/>
          <a:p>
            <a:pPr algn="ctr"/>
            <a:endParaRPr lang="ru-RU" dirty="0"/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1061382" y="38236"/>
            <a:ext cx="7276011" cy="568235"/>
          </a:xfrm>
          <a:prstGeom prst="rect">
            <a:avLst/>
          </a:prstGeom>
        </p:spPr>
        <p:txBody>
          <a:bodyPr vert="horz" lIns="68580" tIns="34291" rIns="68580" bIns="34291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2100" b="1" dirty="0">
              <a:solidFill>
                <a:schemeClr val="bg1"/>
              </a:solidFill>
              <a:latin typeface="Muller Bold" pitchFamily="50" charset="-52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3" y="26077"/>
            <a:ext cx="9143999" cy="568235"/>
          </a:xfrm>
          <a:prstGeom prst="rect">
            <a:avLst/>
          </a:prstGeom>
        </p:spPr>
        <p:txBody>
          <a:bodyPr vert="horz" lIns="68580" tIns="34291" rIns="68580" bIns="34291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>
                <a:solidFill>
                  <a:schemeClr val="bg1"/>
                </a:solidFill>
                <a:latin typeface="Muller Bold" pitchFamily="50" charset="-52"/>
              </a:rPr>
              <a:t> </a:t>
            </a:r>
            <a:r>
              <a:rPr lang="ru-RU" sz="2800" b="1" dirty="0" smtClean="0">
                <a:solidFill>
                  <a:schemeClr val="bg1"/>
                </a:solidFill>
                <a:latin typeface="Muller Bold" pitchFamily="50" charset="-52"/>
              </a:rPr>
              <a:t>5. </a:t>
            </a:r>
            <a:r>
              <a:rPr lang="ru-RU" sz="3000" b="1" dirty="0">
                <a:solidFill>
                  <a:schemeClr val="bg1"/>
                </a:solidFill>
                <a:latin typeface="Muller Bold" pitchFamily="50" charset="-52"/>
              </a:rPr>
              <a:t>Учитель</a:t>
            </a:r>
            <a:r>
              <a:rPr lang="ru-RU" sz="2800" b="1" dirty="0">
                <a:solidFill>
                  <a:schemeClr val="bg1"/>
                </a:solidFill>
                <a:latin typeface="Muller Bold" pitchFamily="50" charset="-52"/>
              </a:rPr>
              <a:t> будущего</a:t>
            </a:r>
          </a:p>
        </p:txBody>
      </p:sp>
      <p:pic>
        <p:nvPicPr>
          <p:cNvPr id="26" name="Рисунок 25" descr="3 медиатека 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987"/>
          <a:stretch/>
        </p:blipFill>
        <p:spPr bwMode="auto">
          <a:xfrm>
            <a:off x="-31499" y="687033"/>
            <a:ext cx="3647455" cy="241272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27" name="Рисунок 26" descr="C:\Users\pelipenko\Desktop\Конц\Донской пед-дополн\7. коворкинг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123" t="8386" r="2850"/>
          <a:stretch/>
        </p:blipFill>
        <p:spPr bwMode="auto">
          <a:xfrm>
            <a:off x="5207726" y="2647406"/>
            <a:ext cx="3930740" cy="251394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32" name="TextBox 31"/>
          <p:cNvSpPr txBox="1"/>
          <p:nvPr/>
        </p:nvSpPr>
        <p:spPr>
          <a:xfrm>
            <a:off x="1506583" y="3345275"/>
            <a:ext cx="3579089" cy="757630"/>
          </a:xfrm>
          <a:prstGeom prst="rect">
            <a:avLst/>
          </a:prstGeom>
          <a:solidFill>
            <a:srgbClr val="319AFF">
              <a:alpha val="11000"/>
            </a:srgbClr>
          </a:solidFill>
          <a:ln>
            <a:solidFill>
              <a:srgbClr val="319A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>
            <a:defPPr>
              <a:defRPr lang="ru-RU"/>
            </a:defPPr>
            <a:lvl1pPr algn="ctr">
              <a:defRPr sz="1800" b="1"/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ru-RU" sz="3200" dirty="0" smtClean="0">
                <a:solidFill>
                  <a:srgbClr val="007518"/>
                </a:solidFill>
              </a:rPr>
              <a:t>30% </a:t>
            </a:r>
            <a:r>
              <a:rPr lang="ru-RU" sz="2000" dirty="0" smtClean="0">
                <a:solidFill>
                  <a:schemeClr val="tx1"/>
                </a:solidFill>
              </a:rPr>
              <a:t>педагогов ежегодное  повышение  квалификации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759905" y="1340193"/>
            <a:ext cx="5240145" cy="1106407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defPPr>
              <a:defRPr lang="ru-RU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2800" b="1">
                <a:solidFill>
                  <a:srgbClr val="7330A5"/>
                </a:solidFill>
                <a:latin typeface="Muller Bold" pitchFamily="50" charset="-52"/>
                <a:ea typeface="+mj-ea"/>
                <a:cs typeface="+mj-cs"/>
              </a:defRPr>
            </a:lvl1pPr>
          </a:lstStyle>
          <a:p>
            <a:pPr algn="ctr"/>
            <a:r>
              <a:rPr lang="ru-RU" sz="2400" dirty="0">
                <a:solidFill>
                  <a:srgbClr val="319AFF"/>
                </a:solidFill>
              </a:rPr>
              <a:t>ЦЕНТР </a:t>
            </a:r>
            <a:r>
              <a:rPr lang="ru-RU" sz="2400" dirty="0" smtClean="0">
                <a:solidFill>
                  <a:srgbClr val="319AFF"/>
                </a:solidFill>
              </a:rPr>
              <a:t>НЕПРЕРЫВНОГО ПОВЫШЕНИЯ ПРОФ.МАСТЕРСТВА</a:t>
            </a:r>
          </a:p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модель «мини» </a:t>
            </a:r>
            <a:r>
              <a:rPr lang="ru-RU" sz="2400" dirty="0">
                <a:solidFill>
                  <a:schemeClr val="tx1"/>
                </a:solidFill>
              </a:rPr>
              <a:t>в г. Волгодонске</a:t>
            </a:r>
          </a:p>
          <a:p>
            <a:pPr algn="ctr"/>
            <a:endParaRPr lang="ru-RU" sz="2400" dirty="0" smtClean="0">
              <a:solidFill>
                <a:srgbClr val="319AFF"/>
              </a:solidFill>
            </a:endParaRPr>
          </a:p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 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45506" y="4261904"/>
            <a:ext cx="4940166" cy="757630"/>
          </a:xfrm>
          <a:prstGeom prst="rect">
            <a:avLst/>
          </a:prstGeom>
          <a:solidFill>
            <a:srgbClr val="319AFF">
              <a:alpha val="11000"/>
            </a:srgbClr>
          </a:solidFill>
          <a:ln>
            <a:solidFill>
              <a:srgbClr val="319A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>
            <a:defPPr>
              <a:defRPr lang="ru-RU"/>
            </a:defPPr>
            <a:lvl1pPr algn="ctr">
              <a:defRPr sz="1800" b="1"/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ru-RU" sz="3200" dirty="0" smtClean="0">
                <a:solidFill>
                  <a:srgbClr val="007518"/>
                </a:solidFill>
              </a:rPr>
              <a:t> </a:t>
            </a:r>
            <a:r>
              <a:rPr lang="ru-RU" sz="2000" dirty="0" smtClean="0">
                <a:solidFill>
                  <a:schemeClr val="tx1"/>
                </a:solidFill>
              </a:rPr>
              <a:t>Поддержка </a:t>
            </a:r>
            <a:r>
              <a:rPr lang="ru-RU" sz="3200" dirty="0">
                <a:solidFill>
                  <a:srgbClr val="007518"/>
                </a:solidFill>
              </a:rPr>
              <a:t>молодых </a:t>
            </a:r>
            <a:r>
              <a:rPr lang="ru-RU" sz="2000" dirty="0" smtClean="0">
                <a:solidFill>
                  <a:schemeClr val="tx1"/>
                </a:solidFill>
              </a:rPr>
              <a:t>учителей</a:t>
            </a:r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3219" y="3226814"/>
            <a:ext cx="849244" cy="866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94513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/>
          <a:srcRect l="4328" t="19582" r="24901" b="9570"/>
          <a:stretch/>
        </p:blipFill>
        <p:spPr>
          <a:xfrm>
            <a:off x="-22705" y="13719"/>
            <a:ext cx="9175497" cy="5120989"/>
          </a:xfrm>
          <a:prstGeom prst="rect">
            <a:avLst/>
          </a:prstGeom>
        </p:spPr>
      </p:pic>
      <p:sp>
        <p:nvSpPr>
          <p:cNvPr id="11" name="Заголовок 1"/>
          <p:cNvSpPr txBox="1">
            <a:spLocks/>
          </p:cNvSpPr>
          <p:nvPr/>
        </p:nvSpPr>
        <p:spPr>
          <a:xfrm>
            <a:off x="792697" y="3809549"/>
            <a:ext cx="7276011" cy="568235"/>
          </a:xfrm>
          <a:prstGeom prst="rect">
            <a:avLst/>
          </a:prstGeom>
        </p:spPr>
        <p:txBody>
          <a:bodyPr vert="horz" lIns="68580" tIns="34291" rIns="68580" bIns="34291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1400" b="1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8981" y="30974"/>
            <a:ext cx="7276011" cy="568235"/>
          </a:xfrm>
        </p:spPr>
        <p:txBody>
          <a:bodyPr>
            <a:normAutofit/>
          </a:bodyPr>
          <a:lstStyle/>
          <a:p>
            <a:pPr algn="ctr"/>
            <a:endParaRPr lang="ru-RU" sz="2100" b="1" dirty="0">
              <a:solidFill>
                <a:schemeClr val="bg1"/>
              </a:solidFill>
              <a:latin typeface="Muller Bold" pitchFamily="50" charset="-52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1061382" y="38236"/>
            <a:ext cx="7276011" cy="568235"/>
          </a:xfrm>
          <a:prstGeom prst="rect">
            <a:avLst/>
          </a:prstGeom>
        </p:spPr>
        <p:txBody>
          <a:bodyPr vert="horz" lIns="68580" tIns="34291" rIns="68580" bIns="34291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2100" b="1" dirty="0">
              <a:solidFill>
                <a:schemeClr val="bg1"/>
              </a:solidFill>
              <a:latin typeface="Muller Bold" pitchFamily="50" charset="-52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-22705" y="-12453"/>
            <a:ext cx="9166705" cy="693254"/>
          </a:xfrm>
          <a:prstGeom prst="rect">
            <a:avLst/>
          </a:prstGeom>
          <a:solidFill>
            <a:srgbClr val="FF6699"/>
          </a:solidFill>
          <a:ln>
            <a:solidFill>
              <a:srgbClr val="FF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1" rIns="68580" bIns="34291" rtlCol="0" anchor="ctr"/>
          <a:lstStyle/>
          <a:p>
            <a:pPr algn="ctr"/>
            <a:endParaRPr lang="ru-RU" dirty="0"/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8791" y="1272467"/>
            <a:ext cx="3108482" cy="2070703"/>
          </a:xfrm>
          <a:prstGeom prst="rect">
            <a:avLst/>
          </a:prstGeom>
        </p:spPr>
      </p:pic>
      <p:sp>
        <p:nvSpPr>
          <p:cNvPr id="28" name="Заголовок 1"/>
          <p:cNvSpPr txBox="1">
            <a:spLocks/>
          </p:cNvSpPr>
          <p:nvPr/>
        </p:nvSpPr>
        <p:spPr>
          <a:xfrm>
            <a:off x="3" y="61245"/>
            <a:ext cx="9143999" cy="568235"/>
          </a:xfrm>
          <a:prstGeom prst="rect">
            <a:avLst/>
          </a:prstGeom>
        </p:spPr>
        <p:txBody>
          <a:bodyPr vert="horz" lIns="68580" tIns="34291" rIns="68580" bIns="34291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000" b="1" dirty="0">
                <a:solidFill>
                  <a:schemeClr val="bg1"/>
                </a:solidFill>
                <a:latin typeface="Muller Bold" pitchFamily="50" charset="-52"/>
              </a:rPr>
              <a:t>7. Поддержка семей, имеющих детей</a:t>
            </a:r>
          </a:p>
        </p:txBody>
      </p:sp>
      <p:grpSp>
        <p:nvGrpSpPr>
          <p:cNvPr id="4" name="Группа 3"/>
          <p:cNvGrpSpPr/>
          <p:nvPr/>
        </p:nvGrpSpPr>
        <p:grpSpPr>
          <a:xfrm>
            <a:off x="6564607" y="2248391"/>
            <a:ext cx="2506500" cy="2515116"/>
            <a:chOff x="6287961" y="1405625"/>
            <a:chExt cx="2506500" cy="2515116"/>
          </a:xfrm>
        </p:grpSpPr>
        <p:grpSp>
          <p:nvGrpSpPr>
            <p:cNvPr id="3" name="Группа 2"/>
            <p:cNvGrpSpPr/>
            <p:nvPr/>
          </p:nvGrpSpPr>
          <p:grpSpPr>
            <a:xfrm>
              <a:off x="6287961" y="1405625"/>
              <a:ext cx="2506500" cy="2204539"/>
              <a:chOff x="6287961" y="1036346"/>
              <a:chExt cx="2506500" cy="2204539"/>
            </a:xfrm>
          </p:grpSpPr>
          <p:sp>
            <p:nvSpPr>
              <p:cNvPr id="33" name="Google Shape;204;p19"/>
              <p:cNvSpPr/>
              <p:nvPr/>
            </p:nvSpPr>
            <p:spPr>
              <a:xfrm>
                <a:off x="6287961" y="1036346"/>
                <a:ext cx="2506500" cy="2194800"/>
              </a:xfrm>
              <a:prstGeom prst="rect">
                <a:avLst/>
              </a:prstGeom>
              <a:solidFill>
                <a:srgbClr val="FF9900"/>
              </a:solidFill>
              <a:ln>
                <a:noFill/>
              </a:ln>
              <a:effectLst>
                <a:outerShdw blurRad="57150" dist="571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/>
              </a:p>
            </p:txBody>
          </p:sp>
          <p:sp>
            <p:nvSpPr>
              <p:cNvPr id="34" name="Google Shape;207;p19"/>
              <p:cNvSpPr txBox="1"/>
              <p:nvPr/>
            </p:nvSpPr>
            <p:spPr>
              <a:xfrm>
                <a:off x="6405851" y="1110346"/>
                <a:ext cx="2270700" cy="554400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algn="ctr"/>
                <a:r>
                  <a:rPr lang="ru" b="1" dirty="0">
                    <a:solidFill>
                      <a:srgbClr val="FFFFFF"/>
                    </a:solidFill>
                    <a:latin typeface="Roboto"/>
                    <a:ea typeface="Roboto"/>
                    <a:cs typeface="Roboto"/>
                    <a:sym typeface="Roboto"/>
                  </a:rPr>
                  <a:t>КОНСУЛЬТАЦИОННЫЕ</a:t>
                </a:r>
                <a:endParaRPr b="1" dirty="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  <a:p>
                <a:pPr algn="ctr"/>
                <a:r>
                  <a:rPr lang="ru" b="1" dirty="0">
                    <a:solidFill>
                      <a:srgbClr val="FFFFFF"/>
                    </a:solidFill>
                    <a:latin typeface="Roboto"/>
                    <a:ea typeface="Roboto"/>
                    <a:cs typeface="Roboto"/>
                    <a:sym typeface="Roboto"/>
                  </a:rPr>
                  <a:t>ЦЕНТРЫ</a:t>
                </a:r>
                <a:endParaRPr b="1" dirty="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36" name="Google Shape;205;p19"/>
              <p:cNvSpPr/>
              <p:nvPr/>
            </p:nvSpPr>
            <p:spPr>
              <a:xfrm>
                <a:off x="7251799" y="2205585"/>
                <a:ext cx="320100" cy="1035300"/>
              </a:xfrm>
              <a:prstGeom prst="rect">
                <a:avLst/>
              </a:prstGeom>
              <a:solidFill>
                <a:srgbClr val="D0E0E3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/>
              </a:p>
            </p:txBody>
          </p:sp>
          <p:sp>
            <p:nvSpPr>
              <p:cNvPr id="37" name="Google Shape;208;p19"/>
              <p:cNvSpPr/>
              <p:nvPr/>
            </p:nvSpPr>
            <p:spPr>
              <a:xfrm>
                <a:off x="7571769" y="2205585"/>
                <a:ext cx="320100" cy="1035300"/>
              </a:xfrm>
              <a:prstGeom prst="rect">
                <a:avLst/>
              </a:prstGeom>
              <a:solidFill>
                <a:srgbClr val="D0E0E3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/>
              </a:p>
            </p:txBody>
          </p:sp>
        </p:grpSp>
        <p:pic>
          <p:nvPicPr>
            <p:cNvPr id="35" name="Google Shape;209;p19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6660124" y="2274163"/>
              <a:ext cx="1888150" cy="1646578"/>
            </a:xfrm>
            <a:prstGeom prst="rect">
              <a:avLst/>
            </a:prstGeom>
            <a:noFill/>
            <a:ln>
              <a:noFill/>
            </a:ln>
            <a:effectLst>
              <a:outerShdw blurRad="85725" dist="57150" dir="5400000" algn="bl" rotWithShape="0">
                <a:srgbClr val="000000">
                  <a:alpha val="50000"/>
                </a:srgbClr>
              </a:outerShdw>
            </a:effectLst>
          </p:spPr>
        </p:pic>
      </p:grpSp>
      <p:sp>
        <p:nvSpPr>
          <p:cNvPr id="30" name="Прямоугольник 29"/>
          <p:cNvSpPr/>
          <p:nvPr/>
        </p:nvSpPr>
        <p:spPr>
          <a:xfrm>
            <a:off x="-31499" y="-30544"/>
            <a:ext cx="9166705" cy="693254"/>
          </a:xfrm>
          <a:prstGeom prst="rect">
            <a:avLst/>
          </a:prstGeom>
          <a:solidFill>
            <a:srgbClr val="FF6699"/>
          </a:solidFill>
          <a:ln>
            <a:solidFill>
              <a:srgbClr val="FF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1" rIns="68580" bIns="34291" rtlCol="0" anchor="ctr"/>
          <a:lstStyle/>
          <a:p>
            <a:pPr algn="ctr"/>
            <a:endParaRPr lang="ru-RU" dirty="0"/>
          </a:p>
        </p:txBody>
      </p:sp>
      <p:sp>
        <p:nvSpPr>
          <p:cNvPr id="32" name="Заголовок 1"/>
          <p:cNvSpPr txBox="1">
            <a:spLocks/>
          </p:cNvSpPr>
          <p:nvPr/>
        </p:nvSpPr>
        <p:spPr>
          <a:xfrm>
            <a:off x="-8791" y="43154"/>
            <a:ext cx="9143999" cy="568235"/>
          </a:xfrm>
          <a:prstGeom prst="rect">
            <a:avLst/>
          </a:prstGeom>
        </p:spPr>
        <p:txBody>
          <a:bodyPr vert="horz" lIns="68580" tIns="34291" rIns="68580" bIns="34291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000" b="1" dirty="0" smtClean="0">
                <a:solidFill>
                  <a:schemeClr val="bg1"/>
                </a:solidFill>
                <a:latin typeface="Muller Bold" pitchFamily="50" charset="-52"/>
              </a:rPr>
              <a:t>6. </a:t>
            </a:r>
            <a:r>
              <a:rPr lang="ru-RU" sz="3000" b="1" dirty="0">
                <a:solidFill>
                  <a:schemeClr val="bg1"/>
                </a:solidFill>
                <a:latin typeface="Muller Bold" pitchFamily="50" charset="-52"/>
              </a:rPr>
              <a:t>Поддержка семей, имеющих детей</a:t>
            </a:r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6205" y="4066076"/>
            <a:ext cx="560821" cy="736544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3243178" y="2255101"/>
            <a:ext cx="3189374" cy="652301"/>
          </a:xfrm>
          <a:prstGeom prst="rect">
            <a:avLst/>
          </a:prstGeom>
          <a:solidFill>
            <a:srgbClr val="FF659C">
              <a:alpha val="11000"/>
            </a:srgbClr>
          </a:solidFill>
          <a:ln>
            <a:solidFill>
              <a:srgbClr val="FF65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>
            <a:defPPr>
              <a:defRPr lang="ru-RU"/>
            </a:defPPr>
            <a:lvl1pPr algn="ctr">
              <a:defRPr sz="1800" b="1"/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ru-RU" sz="3200" dirty="0" smtClean="0">
                <a:solidFill>
                  <a:srgbClr val="007518"/>
                </a:solidFill>
              </a:rPr>
              <a:t>13 </a:t>
            </a:r>
            <a:r>
              <a:rPr lang="ru-RU" sz="2000" dirty="0" smtClean="0">
                <a:solidFill>
                  <a:schemeClr val="tx1"/>
                </a:solidFill>
              </a:rPr>
              <a:t>педагогов-психологов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039833" y="959357"/>
            <a:ext cx="3168036" cy="652301"/>
          </a:xfrm>
          <a:prstGeom prst="rect">
            <a:avLst/>
          </a:prstGeom>
          <a:solidFill>
            <a:srgbClr val="FF659C">
              <a:alpha val="11000"/>
            </a:srgbClr>
          </a:solidFill>
          <a:ln>
            <a:solidFill>
              <a:srgbClr val="FF65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>
            <a:defPPr>
              <a:defRPr lang="ru-RU"/>
            </a:defPPr>
            <a:lvl1pPr algn="ctr">
              <a:defRPr sz="1800" b="1"/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ru-RU" sz="3200" dirty="0" smtClean="0">
                <a:solidFill>
                  <a:srgbClr val="007518"/>
                </a:solidFill>
              </a:rPr>
              <a:t>7 </a:t>
            </a:r>
            <a:r>
              <a:rPr lang="ru-RU" sz="2000" dirty="0" smtClean="0">
                <a:solidFill>
                  <a:schemeClr val="tx1"/>
                </a:solidFill>
              </a:rPr>
              <a:t>учителей - логопедов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1882659" y="3586637"/>
            <a:ext cx="3686315" cy="652301"/>
          </a:xfrm>
          <a:prstGeom prst="rect">
            <a:avLst/>
          </a:prstGeom>
          <a:solidFill>
            <a:srgbClr val="FF659C">
              <a:alpha val="11000"/>
            </a:srgbClr>
          </a:solidFill>
          <a:ln>
            <a:solidFill>
              <a:srgbClr val="FF65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>
            <a:defPPr>
              <a:defRPr lang="ru-RU"/>
            </a:defPPr>
            <a:lvl1pPr algn="ctr">
              <a:defRPr sz="1800" b="1"/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ru-RU" sz="3200" dirty="0" smtClean="0">
                <a:solidFill>
                  <a:srgbClr val="007518"/>
                </a:solidFill>
              </a:rPr>
              <a:t>8 </a:t>
            </a:r>
            <a:r>
              <a:rPr lang="ru-RU" sz="2000" dirty="0" smtClean="0">
                <a:solidFill>
                  <a:schemeClr val="tx1"/>
                </a:solidFill>
              </a:rPr>
              <a:t>социальных педагогов</a:t>
            </a:r>
            <a:endParaRPr lang="ru-RU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55623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/>
          <a:srcRect l="4328" t="19582" r="24901" b="9570"/>
          <a:stretch/>
        </p:blipFill>
        <p:spPr>
          <a:xfrm>
            <a:off x="-3415" y="0"/>
            <a:ext cx="9093974" cy="5120989"/>
          </a:xfrm>
          <a:prstGeom prst="rect">
            <a:avLst/>
          </a:prstGeom>
        </p:spPr>
      </p:pic>
      <p:sp>
        <p:nvSpPr>
          <p:cNvPr id="11" name="Заголовок 1"/>
          <p:cNvSpPr txBox="1">
            <a:spLocks/>
          </p:cNvSpPr>
          <p:nvPr/>
        </p:nvSpPr>
        <p:spPr>
          <a:xfrm>
            <a:off x="792697" y="3809549"/>
            <a:ext cx="7276011" cy="568235"/>
          </a:xfrm>
          <a:prstGeom prst="rect">
            <a:avLst/>
          </a:prstGeom>
        </p:spPr>
        <p:txBody>
          <a:bodyPr vert="horz" lIns="68580" tIns="34291" rIns="68580" bIns="34291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1400" b="1" dirty="0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50262" y="338213"/>
            <a:ext cx="1807621" cy="1828959"/>
          </a:xfrm>
          <a:prstGeom prst="rect">
            <a:avLst/>
          </a:prstGeom>
        </p:spPr>
      </p:pic>
      <p:sp>
        <p:nvSpPr>
          <p:cNvPr id="42" name="Прямоугольник 41"/>
          <p:cNvSpPr/>
          <p:nvPr/>
        </p:nvSpPr>
        <p:spPr>
          <a:xfrm>
            <a:off x="-3415" y="2307770"/>
            <a:ext cx="9144000" cy="1885857"/>
          </a:xfrm>
          <a:prstGeom prst="rect">
            <a:avLst/>
          </a:prstGeom>
          <a:solidFill>
            <a:srgbClr val="00B0F0">
              <a:alpha val="1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1" rIns="68580" bIns="34291" rtlCol="0" anchor="ctr"/>
          <a:lstStyle/>
          <a:p>
            <a:pPr algn="ctr"/>
            <a:r>
              <a:rPr lang="ru-RU" sz="2800" b="1" dirty="0">
                <a:solidFill>
                  <a:srgbClr val="0066CC"/>
                </a:solidFill>
              </a:rPr>
              <a:t>Об ожидаемых результатах </a:t>
            </a:r>
            <a:endParaRPr lang="ru-RU" sz="2800" b="1" dirty="0" smtClean="0">
              <a:solidFill>
                <a:srgbClr val="0066CC"/>
              </a:solidFill>
            </a:endParaRPr>
          </a:p>
          <a:p>
            <a:pPr algn="ctr"/>
            <a:r>
              <a:rPr lang="ru-RU" sz="2800" b="1" dirty="0" smtClean="0">
                <a:solidFill>
                  <a:srgbClr val="0066CC"/>
                </a:solidFill>
              </a:rPr>
              <a:t>реализации национального проекта </a:t>
            </a:r>
          </a:p>
          <a:p>
            <a:pPr algn="ctr"/>
            <a:r>
              <a:rPr lang="ru-RU" sz="2800" b="1" dirty="0" smtClean="0">
                <a:solidFill>
                  <a:srgbClr val="0066CC"/>
                </a:solidFill>
              </a:rPr>
              <a:t>«</a:t>
            </a:r>
            <a:r>
              <a:rPr lang="ru-RU" sz="2800" b="1" dirty="0">
                <a:solidFill>
                  <a:srgbClr val="0066CC"/>
                </a:solidFill>
              </a:rPr>
              <a:t>Образование</a:t>
            </a:r>
            <a:r>
              <a:rPr lang="ru-RU" sz="2800" b="1" dirty="0" smtClean="0">
                <a:solidFill>
                  <a:srgbClr val="0066CC"/>
                </a:solidFill>
              </a:rPr>
              <a:t>» и «Демография»</a:t>
            </a:r>
          </a:p>
          <a:p>
            <a:pPr algn="ctr"/>
            <a:r>
              <a:rPr lang="ru-RU" sz="2800" b="1" dirty="0" smtClean="0">
                <a:solidFill>
                  <a:srgbClr val="0066CC"/>
                </a:solidFill>
              </a:rPr>
              <a:t>на </a:t>
            </a:r>
            <a:r>
              <a:rPr lang="ru-RU" sz="2800" b="1" dirty="0">
                <a:solidFill>
                  <a:srgbClr val="0066CC"/>
                </a:solidFill>
              </a:rPr>
              <a:t>территории </a:t>
            </a:r>
            <a:r>
              <a:rPr lang="ru-RU" sz="2800" b="1" dirty="0" smtClean="0">
                <a:solidFill>
                  <a:srgbClr val="0066CC"/>
                </a:solidFill>
              </a:rPr>
              <a:t>Цимлянского района</a:t>
            </a:r>
            <a:endParaRPr lang="ru-RU" sz="2800" b="1" dirty="0">
              <a:solidFill>
                <a:srgbClr val="0066CC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95377" y="4189393"/>
            <a:ext cx="490610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b="1" dirty="0"/>
              <a:t>Министр общего и профессионального образования Ростовской области</a:t>
            </a:r>
          </a:p>
          <a:p>
            <a:r>
              <a:rPr lang="ru-RU" sz="2000" b="1" dirty="0">
                <a:solidFill>
                  <a:srgbClr val="0066CC"/>
                </a:solidFill>
              </a:rPr>
              <a:t>Балина Лариса Валентиновна</a:t>
            </a:r>
          </a:p>
        </p:txBody>
      </p:sp>
    </p:spTree>
    <p:extLst>
      <p:ext uri="{BB962C8B-B14F-4D97-AF65-F5344CB8AC3E}">
        <p14:creationId xmlns:p14="http://schemas.microsoft.com/office/powerpoint/2010/main" xmlns="" val="151084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12740</TotalTime>
  <Words>1225</Words>
  <Application>Microsoft Office PowerPoint</Application>
  <PresentationFormat>Экран (16:9)</PresentationFormat>
  <Paragraphs>115</Paragraphs>
  <Slides>9</Slides>
  <Notes>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 лучших региональных практиках в сфере образования  Ростовской области</dc:title>
  <dc:creator>Котова Анна Борисовна</dc:creator>
  <cp:lastModifiedBy>Адм</cp:lastModifiedBy>
  <cp:revision>1313</cp:revision>
  <cp:lastPrinted>2019-09-05T06:29:55Z</cp:lastPrinted>
  <dcterms:created xsi:type="dcterms:W3CDTF">2016-12-12T07:39:59Z</dcterms:created>
  <dcterms:modified xsi:type="dcterms:W3CDTF">2019-11-15T05:15:44Z</dcterms:modified>
</cp:coreProperties>
</file>